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100"/>
  </p:notesMasterIdLst>
  <p:handoutMasterIdLst>
    <p:handoutMasterId r:id="rId101"/>
  </p:handoutMasterIdLst>
  <p:sldIdLst>
    <p:sldId id="326" r:id="rId2"/>
    <p:sldId id="438" r:id="rId3"/>
    <p:sldId id="398" r:id="rId4"/>
    <p:sldId id="397" r:id="rId5"/>
    <p:sldId id="399" r:id="rId6"/>
    <p:sldId id="439" r:id="rId7"/>
    <p:sldId id="409" r:id="rId8"/>
    <p:sldId id="440" r:id="rId9"/>
    <p:sldId id="410" r:id="rId10"/>
    <p:sldId id="401" r:id="rId11"/>
    <p:sldId id="412" r:id="rId12"/>
    <p:sldId id="411" r:id="rId13"/>
    <p:sldId id="400" r:id="rId14"/>
    <p:sldId id="402" r:id="rId15"/>
    <p:sldId id="408" r:id="rId16"/>
    <p:sldId id="428" r:id="rId17"/>
    <p:sldId id="429" r:id="rId18"/>
    <p:sldId id="442" r:id="rId19"/>
    <p:sldId id="394" r:id="rId20"/>
    <p:sldId id="396" r:id="rId21"/>
    <p:sldId id="393" r:id="rId22"/>
    <p:sldId id="415" r:id="rId23"/>
    <p:sldId id="376" r:id="rId24"/>
    <p:sldId id="377" r:id="rId25"/>
    <p:sldId id="414" r:id="rId26"/>
    <p:sldId id="349" r:id="rId27"/>
    <p:sldId id="273" r:id="rId28"/>
    <p:sldId id="293" r:id="rId29"/>
    <p:sldId id="416" r:id="rId30"/>
    <p:sldId id="352" r:id="rId31"/>
    <p:sldId id="446" r:id="rId32"/>
    <p:sldId id="463" r:id="rId33"/>
    <p:sldId id="353" r:id="rId34"/>
    <p:sldId id="447" r:id="rId35"/>
    <p:sldId id="285" r:id="rId36"/>
    <p:sldId id="286" r:id="rId37"/>
    <p:sldId id="321" r:id="rId38"/>
    <p:sldId id="354" r:id="rId39"/>
    <p:sldId id="319" r:id="rId40"/>
    <p:sldId id="386" r:id="rId41"/>
    <p:sldId id="388" r:id="rId42"/>
    <p:sldId id="387" r:id="rId43"/>
    <p:sldId id="389" r:id="rId44"/>
    <p:sldId id="385" r:id="rId45"/>
    <p:sldId id="391" r:id="rId46"/>
    <p:sldId id="384" r:id="rId47"/>
    <p:sldId id="417" r:id="rId48"/>
    <p:sldId id="419" r:id="rId49"/>
    <p:sldId id="418" r:id="rId50"/>
    <p:sldId id="462" r:id="rId51"/>
    <p:sldId id="460" r:id="rId52"/>
    <p:sldId id="479" r:id="rId53"/>
    <p:sldId id="484" r:id="rId54"/>
    <p:sldId id="483" r:id="rId55"/>
    <p:sldId id="485" r:id="rId56"/>
    <p:sldId id="480" r:id="rId57"/>
    <p:sldId id="482" r:id="rId58"/>
    <p:sldId id="486" r:id="rId59"/>
    <p:sldId id="481" r:id="rId60"/>
    <p:sldId id="478" r:id="rId61"/>
    <p:sldId id="477" r:id="rId62"/>
    <p:sldId id="476" r:id="rId63"/>
    <p:sldId id="392" r:id="rId64"/>
    <p:sldId id="459" r:id="rId65"/>
    <p:sldId id="464" r:id="rId66"/>
    <p:sldId id="420" r:id="rId67"/>
    <p:sldId id="461" r:id="rId68"/>
    <p:sldId id="421" r:id="rId69"/>
    <p:sldId id="291" r:id="rId70"/>
    <p:sldId id="343" r:id="rId71"/>
    <p:sldId id="345" r:id="rId72"/>
    <p:sldId id="435" r:id="rId73"/>
    <p:sldId id="346" r:id="rId74"/>
    <p:sldId id="436" r:id="rId75"/>
    <p:sldId id="347" r:id="rId76"/>
    <p:sldId id="450" r:id="rId77"/>
    <p:sldId id="449" r:id="rId78"/>
    <p:sldId id="451" r:id="rId79"/>
    <p:sldId id="445" r:id="rId80"/>
    <p:sldId id="452" r:id="rId81"/>
    <p:sldId id="437" r:id="rId82"/>
    <p:sldId id="453" r:id="rId83"/>
    <p:sldId id="375" r:id="rId84"/>
    <p:sldId id="378" r:id="rId85"/>
    <p:sldId id="379" r:id="rId86"/>
    <p:sldId id="380" r:id="rId87"/>
    <p:sldId id="430" r:id="rId88"/>
    <p:sldId id="432" r:id="rId89"/>
    <p:sldId id="465" r:id="rId90"/>
    <p:sldId id="406" r:id="rId91"/>
    <p:sldId id="405" r:id="rId92"/>
    <p:sldId id="413" r:id="rId93"/>
    <p:sldId id="433" r:id="rId94"/>
    <p:sldId id="334" r:id="rId95"/>
    <p:sldId id="466" r:id="rId96"/>
    <p:sldId id="467" r:id="rId97"/>
    <p:sldId id="469" r:id="rId98"/>
    <p:sldId id="470" r:id="rId99"/>
  </p:sldIdLst>
  <p:sldSz cx="9144000" cy="6858000" type="screen4x3"/>
  <p:notesSz cx="7099300" cy="10234613"/>
  <p:defaultTextStyle>
    <a:defPPr>
      <a:defRPr lang="en-US"/>
    </a:defPPr>
    <a:lvl1pPr algn="l" rtl="0" eaLnBrk="0" fontAlgn="base" hangingPunct="0">
      <a:spcBef>
        <a:spcPct val="0"/>
      </a:spcBef>
      <a:spcAft>
        <a:spcPct val="0"/>
      </a:spcAft>
      <a:defRPr kumimoji="1"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9" autoAdjust="0"/>
    <p:restoredTop sz="95529" autoAdjust="0"/>
  </p:normalViewPr>
  <p:slideViewPr>
    <p:cSldViewPr>
      <p:cViewPr varScale="1">
        <p:scale>
          <a:sx n="130" d="100"/>
          <a:sy n="130" d="100"/>
        </p:scale>
        <p:origin x="264" y="80"/>
      </p:cViewPr>
      <p:guideLst>
        <p:guide orient="horz" pos="2160"/>
        <p:guide pos="2880"/>
      </p:guideLst>
    </p:cSldViewPr>
  </p:slideViewPr>
  <p:notesTextViewPr>
    <p:cViewPr>
      <p:scale>
        <a:sx n="1" d="1"/>
        <a:sy n="1" d="1"/>
      </p:scale>
      <p:origin x="0" y="0"/>
    </p:cViewPr>
  </p:notesTextViewPr>
  <p:sorterViewPr>
    <p:cViewPr>
      <p:scale>
        <a:sx n="66" d="100"/>
        <a:sy n="66" d="100"/>
      </p:scale>
      <p:origin x="0" y="5220"/>
    </p:cViewPr>
  </p:sorterViewPr>
  <p:notesViewPr>
    <p:cSldViewPr>
      <p:cViewPr varScale="1">
        <p:scale>
          <a:sx n="44" d="100"/>
          <a:sy n="44" d="100"/>
        </p:scale>
        <p:origin x="2740" y="6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CB6704F-8048-42EF-892F-BB803BF48330}"/>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0" hangingPunct="0">
              <a:defRPr kumimoji="0" sz="1300">
                <a:ea typeface="+mn-ea"/>
              </a:defRPr>
            </a:lvl1pPr>
          </a:lstStyle>
          <a:p>
            <a:pPr>
              <a:defRPr/>
            </a:pPr>
            <a:endParaRPr lang="zh-TW" altLang="en-US"/>
          </a:p>
        </p:txBody>
      </p:sp>
      <p:sp>
        <p:nvSpPr>
          <p:cNvPr id="3" name="日期版面配置區 2">
            <a:extLst>
              <a:ext uri="{FF2B5EF4-FFF2-40B4-BE49-F238E27FC236}">
                <a16:creationId xmlns:a16="http://schemas.microsoft.com/office/drawing/2014/main" id="{2E527B58-B329-4468-B37E-28B9E8DA4D4F}"/>
              </a:ext>
            </a:extLst>
          </p:cNvPr>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0" hangingPunct="0">
              <a:defRPr kumimoji="0" sz="1300">
                <a:ea typeface="+mn-ea"/>
              </a:defRPr>
            </a:lvl1pPr>
          </a:lstStyle>
          <a:p>
            <a:pPr>
              <a:defRPr/>
            </a:pPr>
            <a:fld id="{C81BBE29-77AB-46CA-8A69-16B362EE677A}" type="datetimeFigureOut">
              <a:rPr lang="zh-TW" altLang="en-US"/>
              <a:pPr>
                <a:defRPr/>
              </a:pPr>
              <a:t>2023/4/21</a:t>
            </a:fld>
            <a:endParaRPr lang="zh-TW" altLang="en-US"/>
          </a:p>
        </p:txBody>
      </p:sp>
      <p:sp>
        <p:nvSpPr>
          <p:cNvPr id="4" name="頁尾版面配置區 3">
            <a:extLst>
              <a:ext uri="{FF2B5EF4-FFF2-40B4-BE49-F238E27FC236}">
                <a16:creationId xmlns:a16="http://schemas.microsoft.com/office/drawing/2014/main" id="{C0E1B841-AEE2-4DC7-9608-05264C1C5274}"/>
              </a:ext>
            </a:extLst>
          </p:cNvPr>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0" hangingPunct="0">
              <a:defRPr kumimoji="0" sz="1300">
                <a:ea typeface="+mn-ea"/>
              </a:defRPr>
            </a:lvl1pPr>
          </a:lstStyle>
          <a:p>
            <a:pPr>
              <a:defRPr/>
            </a:pPr>
            <a:endParaRPr lang="zh-TW" altLang="en-US"/>
          </a:p>
        </p:txBody>
      </p:sp>
      <p:sp>
        <p:nvSpPr>
          <p:cNvPr id="5" name="投影片編號版面配置區 4">
            <a:extLst>
              <a:ext uri="{FF2B5EF4-FFF2-40B4-BE49-F238E27FC236}">
                <a16:creationId xmlns:a16="http://schemas.microsoft.com/office/drawing/2014/main" id="{FE67ECE3-073D-43D2-99FC-E4509D7BC0CC}"/>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0" hangingPunct="0">
              <a:defRPr kumimoji="0" sz="1300"/>
            </a:lvl1pPr>
          </a:lstStyle>
          <a:p>
            <a:pPr>
              <a:defRPr/>
            </a:pPr>
            <a:fld id="{4B9C04C4-56E5-455D-A9E8-8E61471D3853}" type="slidenum">
              <a:rPr lang="zh-TW" altLang="en-US"/>
              <a:pPr>
                <a:defRPr/>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9B50934-BE53-48E1-83C0-D428A3E78CC2}"/>
              </a:ext>
            </a:extLst>
          </p:cNvPr>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ea typeface="新細明體" charset="-120"/>
              </a:defRPr>
            </a:lvl1pPr>
          </a:lstStyle>
          <a:p>
            <a:pPr>
              <a:defRPr/>
            </a:pPr>
            <a:endParaRPr lang="zh-TW" altLang="en-US"/>
          </a:p>
        </p:txBody>
      </p:sp>
      <p:sp>
        <p:nvSpPr>
          <p:cNvPr id="3" name="日期版面配置區 2">
            <a:extLst>
              <a:ext uri="{FF2B5EF4-FFF2-40B4-BE49-F238E27FC236}">
                <a16:creationId xmlns:a16="http://schemas.microsoft.com/office/drawing/2014/main" id="{E49DDB0C-3831-49AA-A88C-195E1C68C67C}"/>
              </a:ext>
            </a:extLst>
          </p:cNvPr>
          <p:cNvSpPr>
            <a:spLocks noGrp="1"/>
          </p:cNvSpPr>
          <p:nvPr>
            <p:ph type="dt" idx="1"/>
          </p:nvPr>
        </p:nvSpPr>
        <p:spPr>
          <a:xfrm>
            <a:off x="4021138" y="0"/>
            <a:ext cx="3076575" cy="511175"/>
          </a:xfrm>
          <a:prstGeom prst="rect">
            <a:avLst/>
          </a:prstGeom>
        </p:spPr>
        <p:txBody>
          <a:bodyPr vert="horz" lIns="99048" tIns="49524" rIns="99048" bIns="49524" rtlCol="0"/>
          <a:lstStyle>
            <a:lvl1pPr algn="r" eaLnBrk="1" hangingPunct="1">
              <a:defRPr sz="1300">
                <a:ea typeface="新細明體" charset="-120"/>
              </a:defRPr>
            </a:lvl1pPr>
          </a:lstStyle>
          <a:p>
            <a:pPr>
              <a:defRPr/>
            </a:pPr>
            <a:fld id="{6F989BF0-B02D-47DA-A2A3-875BAABC9C4B}" type="datetimeFigureOut">
              <a:rPr lang="zh-TW" altLang="en-US"/>
              <a:pPr>
                <a:defRPr/>
              </a:pPr>
              <a:t>2023/4/21</a:t>
            </a:fld>
            <a:endParaRPr lang="zh-TW" altLang="en-US"/>
          </a:p>
        </p:txBody>
      </p:sp>
      <p:sp>
        <p:nvSpPr>
          <p:cNvPr id="4" name="投影片圖像版面配置區 3">
            <a:extLst>
              <a:ext uri="{FF2B5EF4-FFF2-40B4-BE49-F238E27FC236}">
                <a16:creationId xmlns:a16="http://schemas.microsoft.com/office/drawing/2014/main" id="{9FEC932E-3A92-4F5A-BFDA-F21BF627FAE7}"/>
              </a:ext>
            </a:extLst>
          </p:cNvPr>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TW" altLang="en-US" noProof="0"/>
          </a:p>
        </p:txBody>
      </p:sp>
      <p:sp>
        <p:nvSpPr>
          <p:cNvPr id="5" name="備忘稿版面配置區 4">
            <a:extLst>
              <a:ext uri="{FF2B5EF4-FFF2-40B4-BE49-F238E27FC236}">
                <a16:creationId xmlns:a16="http://schemas.microsoft.com/office/drawing/2014/main" id="{F9336579-D166-4BD4-B659-E345457DBD90}"/>
              </a:ext>
            </a:extLst>
          </p:cNvPr>
          <p:cNvSpPr>
            <a:spLocks noGrp="1"/>
          </p:cNvSpPr>
          <p:nvPr>
            <p:ph type="body" sz="quarter" idx="3"/>
          </p:nvPr>
        </p:nvSpPr>
        <p:spPr>
          <a:xfrm>
            <a:off x="709613" y="4860925"/>
            <a:ext cx="5680075" cy="4605338"/>
          </a:xfrm>
          <a:prstGeom prst="rect">
            <a:avLst/>
          </a:prstGeom>
        </p:spPr>
        <p:txBody>
          <a:bodyPr vert="horz" lIns="99048" tIns="49524" rIns="99048" bIns="49524"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a:extLst>
              <a:ext uri="{FF2B5EF4-FFF2-40B4-BE49-F238E27FC236}">
                <a16:creationId xmlns:a16="http://schemas.microsoft.com/office/drawing/2014/main" id="{38DE4DD0-49FD-4E13-9BB0-F3DDDC659BAA}"/>
              </a:ext>
            </a:extLst>
          </p:cNvPr>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eaLnBrk="1" hangingPunct="1">
              <a:defRPr sz="1300">
                <a:ea typeface="新細明體" charset="-120"/>
              </a:defRPr>
            </a:lvl1pPr>
          </a:lstStyle>
          <a:p>
            <a:pPr>
              <a:defRPr/>
            </a:pPr>
            <a:endParaRPr lang="zh-TW" altLang="en-US"/>
          </a:p>
        </p:txBody>
      </p:sp>
      <p:sp>
        <p:nvSpPr>
          <p:cNvPr id="7" name="投影片編號版面配置區 6">
            <a:extLst>
              <a:ext uri="{FF2B5EF4-FFF2-40B4-BE49-F238E27FC236}">
                <a16:creationId xmlns:a16="http://schemas.microsoft.com/office/drawing/2014/main" id="{8D4A7E8F-0F8F-4257-B218-1B793301BFAA}"/>
              </a:ext>
            </a:extLst>
          </p:cNvPr>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vl1pPr>
          </a:lstStyle>
          <a:p>
            <a:pPr>
              <a:defRPr/>
            </a:pPr>
            <a:fld id="{05C20733-D35F-48CD-B28B-C8C63BB2D783}"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zh.wikipedia.org/wiki/%E8%87%BA%E7%81%A3%E7%9C%81%E8%A1%8C%E6%94%BF%E9%95%B7%E5%AE%98%E5%85%AC%E7%BD%B2" TargetMode="External"/><Relationship Id="rId13" Type="http://schemas.openxmlformats.org/officeDocument/2006/relationships/hyperlink" Target="https://zh.wikipedia.org/wiki/%E6%96%B0%E5%8C%97%E5%B8%82" TargetMode="External"/><Relationship Id="rId18" Type="http://schemas.openxmlformats.org/officeDocument/2006/relationships/hyperlink" Target="https://zh.wikipedia.org/wiki/%E5%9C%8B%E7%AB%8B%E8%87%BA%E5%8C%97%E7%A7%91%E6%8A%80%E5%A4%A7%E5%AD%B8#cite_note-7" TargetMode="External"/><Relationship Id="rId3" Type="http://schemas.openxmlformats.org/officeDocument/2006/relationships/hyperlink" Target="https://www.qrcode-monkey.com/" TargetMode="External"/><Relationship Id="rId21" Type="http://schemas.openxmlformats.org/officeDocument/2006/relationships/hyperlink" Target="https://zh.wikipedia.org/wiki/%E5%9C%8B%E7%AB%8B%E8%87%BA%E5%8C%97%E7%A7%91%E6%8A%80%E5%A4%A7%E5%AD%B8#cite_note-:1-6" TargetMode="External"/><Relationship Id="rId7" Type="http://schemas.openxmlformats.org/officeDocument/2006/relationships/hyperlink" Target="https://zh.wikipedia.org/wiki/%E5%A4%A7%E5%AE%89_(%E8%87%BA%E5%8C%97%E5%B8%82)" TargetMode="External"/><Relationship Id="rId12" Type="http://schemas.openxmlformats.org/officeDocument/2006/relationships/hyperlink" Target="https://zh.wikipedia.org/wiki/%E5%8F%B0%E5%8C%97%E5%95%86%E6%A5%AD%E5%A4%A7%E5%AD%B8" TargetMode="External"/><Relationship Id="rId17" Type="http://schemas.openxmlformats.org/officeDocument/2006/relationships/hyperlink" Target="https://zh.wikipedia.org/wiki/%E9%AB%98%E9%9B%84%E7%A7%91%E5%A4%A7" TargetMode="External"/><Relationship Id="rId2" Type="http://schemas.openxmlformats.org/officeDocument/2006/relationships/slide" Target="../slides/slide1.xml"/><Relationship Id="rId16" Type="http://schemas.openxmlformats.org/officeDocument/2006/relationships/hyperlink" Target="https://zh.wikipedia.org/wiki/%E8%99%8E%E5%B0%BE%E7%A7%91%E5%A4%A7" TargetMode="External"/><Relationship Id="rId20" Type="http://schemas.openxmlformats.org/officeDocument/2006/relationships/hyperlink" Target="https://zh.wikipedia.org/wiki/%E5%9C%8B%E7%AB%8B%E8%87%BA%E5%8C%97%E7%A7%91%E6%8A%80%E5%A4%A7%E5%AD%B8#cite_note-:0-5" TargetMode="External"/><Relationship Id="rId1" Type="http://schemas.openxmlformats.org/officeDocument/2006/relationships/notesMaster" Target="../notesMasters/notesMaster1.xml"/><Relationship Id="rId6" Type="http://schemas.openxmlformats.org/officeDocument/2006/relationships/hyperlink" Target="https://zh.wikipedia.org/wiki/%E5%A4%A7%E5%8A%A0%E8%9A%8B%E5%A0%A1" TargetMode="External"/><Relationship Id="rId11" Type="http://schemas.openxmlformats.org/officeDocument/2006/relationships/hyperlink" Target="https://zh.wikipedia.org/wiki/%E8%8F%AF%E5%A4%8F%E7%A7%91%E6%8A%80%E5%A4%A7%E5%AD%B8" TargetMode="External"/><Relationship Id="rId5" Type="http://schemas.openxmlformats.org/officeDocument/2006/relationships/hyperlink" Target="https://zh.wikipedia.org/wiki/%E8%87%BA%E5%8C%97%E5%BB%B3" TargetMode="External"/><Relationship Id="rId15" Type="http://schemas.openxmlformats.org/officeDocument/2006/relationships/hyperlink" Target="https://zh.wikipedia.org/wiki/%E5%9C%93%E9%80%9A%E7%A6%AA%E5%AF%BA_(%E6%96%B0%E5%8C%97%E5%B8%82)" TargetMode="External"/><Relationship Id="rId10" Type="http://schemas.openxmlformats.org/officeDocument/2006/relationships/hyperlink" Target="https://zh.wikipedia.org/wiki/%E5%9C%8B%E7%AB%8B%E8%87%BA%E5%8C%97%E7%A7%91%E6%8A%80%E5%A4%A7%E5%AD%B8%E9%99%84%E5%B1%AC%E6%A1%83%E5%9C%92%E8%BE%B2%E5%B7%A5%E9%AB%98%E7%B4%9A%E4%B8%AD%E7%AD%89%E5%AD%B8%E6%A0%A1" TargetMode="External"/><Relationship Id="rId19" Type="http://schemas.openxmlformats.org/officeDocument/2006/relationships/hyperlink" Target="https://zh.wikipedia.org/wiki/%E9%BA%BB%E7%9C%81%E7%90%86%E5%B7%A5%E5%AD%B8%E9%99%A2" TargetMode="External"/><Relationship Id="rId4" Type="http://schemas.openxmlformats.org/officeDocument/2006/relationships/hyperlink" Target="https://zh.wikipedia.org/wiki/%E8%87%BA%E7%81%A3%E7%B8%BD%E7%9D%A3%E5%BA%9C" TargetMode="External"/><Relationship Id="rId9" Type="http://schemas.openxmlformats.org/officeDocument/2006/relationships/hyperlink" Target="https://zh.wikipedia.org/wiki/%E5%8F%B0%E7%81%A3%E7%9C%81%E6%94%BF%E5%BA%9C%E6%95%99%E8%82%B2%E5%BB%B3" TargetMode="External"/><Relationship Id="rId14" Type="http://schemas.openxmlformats.org/officeDocument/2006/relationships/hyperlink" Target="https://zh.wikipedia.org/wiki/%E4%B8%AD%E5%92%8C%E5%8D%8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圖像版面配置區 1">
            <a:extLst>
              <a:ext uri="{FF2B5EF4-FFF2-40B4-BE49-F238E27FC236}">
                <a16:creationId xmlns:a16="http://schemas.microsoft.com/office/drawing/2014/main" id="{8B1AB27B-7F7E-406D-ADAF-F87863940C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備忘稿版面配置區 2">
            <a:extLst>
              <a:ext uri="{FF2B5EF4-FFF2-40B4-BE49-F238E27FC236}">
                <a16:creationId xmlns:a16="http://schemas.microsoft.com/office/drawing/2014/main" id="{A4E491AA-E9A6-4473-9459-684B65C1EB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a:hlinkClick r:id="rId3"/>
              </a:rPr>
              <a:t>https://archive.ntut.edu.tw/p/404-1050-91765.php?Lang=zh-tw</a:t>
            </a:r>
          </a:p>
          <a:p>
            <a:r>
              <a:rPr lang="en-US" altLang="zh-TW" dirty="0">
                <a:hlinkClick r:id="rId3"/>
              </a:rPr>
              <a:t>https://www.qrcode-monkey.com/</a:t>
            </a:r>
            <a:endParaRPr lang="en-US" altLang="zh-TW" dirty="0"/>
          </a:p>
          <a:p>
            <a:r>
              <a:rPr lang="en-US" altLang="zh-TW" dirty="0"/>
              <a:t>https://zh.wikipedia.org/wiki/%E5%9C%8B%E7%AB%8B%E8%87%BA%E5%8C%97%E7%A7%91%E6%8A%80%E5%A4%A7%E5%AD%B8</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1912</a:t>
            </a:r>
            <a:r>
              <a:rPr lang="zh-TW" altLang="en-US" b="0" i="0" dirty="0">
                <a:solidFill>
                  <a:srgbClr val="202122"/>
                </a:solidFill>
                <a:effectLst/>
                <a:latin typeface="Arial" panose="020B0604020202020204" pitchFamily="34" charset="0"/>
              </a:rPr>
              <a:t>年 </a:t>
            </a:r>
            <a:r>
              <a:rPr lang="zh-TW" altLang="en-US" b="0" i="0" u="none" strike="noStrike" dirty="0">
                <a:solidFill>
                  <a:srgbClr val="0645AD"/>
                </a:solidFill>
                <a:effectLst/>
                <a:latin typeface="Arial" panose="020B0604020202020204" pitchFamily="34" charset="0"/>
                <a:hlinkClick r:id="rId4" tooltip="臺灣總督府"/>
              </a:rPr>
              <a:t>臺灣總督府</a:t>
            </a:r>
            <a:r>
              <a:rPr lang="zh-TW" altLang="en-US" b="0" i="0" dirty="0">
                <a:solidFill>
                  <a:srgbClr val="202122"/>
                </a:solidFill>
                <a:effectLst/>
                <a:latin typeface="Arial" panose="020B0604020202020204" pitchFamily="34" charset="0"/>
              </a:rPr>
              <a:t>於</a:t>
            </a:r>
            <a:r>
              <a:rPr lang="zh-TW" altLang="en-US" b="0" i="0" u="none" strike="noStrike" dirty="0">
                <a:solidFill>
                  <a:srgbClr val="0645AD"/>
                </a:solidFill>
                <a:effectLst/>
                <a:latin typeface="Arial" panose="020B0604020202020204" pitchFamily="34" charset="0"/>
                <a:hlinkClick r:id="rId5" tooltip="臺北廳"/>
              </a:rPr>
              <a:t>臺北廳</a:t>
            </a:r>
            <a:r>
              <a:rPr lang="zh-TW" altLang="en-US" b="0" i="0" u="none" strike="noStrike" dirty="0">
                <a:solidFill>
                  <a:srgbClr val="0645AD"/>
                </a:solidFill>
                <a:effectLst/>
                <a:latin typeface="Arial" panose="020B0604020202020204" pitchFamily="34" charset="0"/>
                <a:hlinkClick r:id="rId6" tooltip="大加蚋堡"/>
              </a:rPr>
              <a:t>大加蚋堡</a:t>
            </a:r>
            <a:r>
              <a:rPr lang="zh-TW" altLang="en-US" b="0" i="0" u="none" strike="noStrike" dirty="0">
                <a:solidFill>
                  <a:srgbClr val="0645AD"/>
                </a:solidFill>
                <a:effectLst/>
                <a:latin typeface="Arial" panose="020B0604020202020204" pitchFamily="34" charset="0"/>
                <a:hlinkClick r:id="rId7" tooltip="大安 (臺北市)"/>
              </a:rPr>
              <a:t>大安莊</a:t>
            </a:r>
            <a:r>
              <a:rPr lang="zh-TW" altLang="en-US" b="0" i="0" dirty="0">
                <a:solidFill>
                  <a:srgbClr val="202122"/>
                </a:solidFill>
                <a:effectLst/>
                <a:latin typeface="Arial" panose="020B0604020202020204" pitchFamily="34" charset="0"/>
              </a:rPr>
              <a:t>（現址）設立民政局學務部附屬工業講習所。</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1914</a:t>
            </a:r>
            <a:r>
              <a:rPr lang="zh-TW" altLang="en-US" b="0" i="0" dirty="0">
                <a:solidFill>
                  <a:srgbClr val="202122"/>
                </a:solidFill>
                <a:effectLst/>
                <a:latin typeface="Arial" panose="020B0604020202020204" pitchFamily="34" charset="0"/>
              </a:rPr>
              <a:t>年 民政局學務部附屬工業講習所改名臺灣總督府工業講習所。</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1918</a:t>
            </a:r>
            <a:r>
              <a:rPr lang="zh-TW" altLang="en-US" b="0" i="0" dirty="0">
                <a:solidFill>
                  <a:srgbClr val="202122"/>
                </a:solidFill>
                <a:effectLst/>
                <a:latin typeface="Arial" panose="020B0604020202020204" pitchFamily="34" charset="0"/>
              </a:rPr>
              <a:t>年 在原址增設「臺灣總督府工業學校」，專收日籍學生。</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1919</a:t>
            </a:r>
            <a:r>
              <a:rPr lang="zh-TW" altLang="en-US" b="0" i="0" dirty="0">
                <a:solidFill>
                  <a:srgbClr val="202122"/>
                </a:solidFill>
                <a:effectLst/>
                <a:latin typeface="Arial" panose="020B0604020202020204" pitchFamily="34" charset="0"/>
              </a:rPr>
              <a:t>年 「台灣總督府工業講習所」改名「臺灣公立臺北工業學校」</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1921</a:t>
            </a:r>
            <a:r>
              <a:rPr lang="zh-TW" altLang="en-US" b="0" i="0" dirty="0">
                <a:solidFill>
                  <a:srgbClr val="202122"/>
                </a:solidFill>
                <a:effectLst/>
                <a:latin typeface="Arial" panose="020B0604020202020204" pitchFamily="34" charset="0"/>
              </a:rPr>
              <a:t>年 臺灣總督府工業學校改名為「臺北州立臺北第一工業學校」，仍以日籍學生為對象。原臺北工業學校更名為「臺北州立臺北第二工業學校」，以臺籍學生為對象，二者仍在同一校舍上課。</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1923</a:t>
            </a:r>
            <a:r>
              <a:rPr lang="zh-TW" altLang="en-US" b="0" i="0" dirty="0">
                <a:solidFill>
                  <a:srgbClr val="202122"/>
                </a:solidFill>
                <a:effectLst/>
                <a:latin typeface="Arial" panose="020B0604020202020204" pitchFamily="34" charset="0"/>
              </a:rPr>
              <a:t>年「臺北第一工業學校」及「臺北第二工業學校」合併，改稱為「臺北州立臺北工業學校」。</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1929</a:t>
            </a:r>
            <a:r>
              <a:rPr lang="zh-TW" altLang="en-US" b="0" i="0" dirty="0">
                <a:solidFill>
                  <a:srgbClr val="202122"/>
                </a:solidFill>
                <a:effectLst/>
                <a:latin typeface="Arial" panose="020B0604020202020204" pitchFamily="34" charset="0"/>
              </a:rPr>
              <a:t>年「臺北州立臺北工業學校」之專修科由三年制改為二年制。</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1945</a:t>
            </a:r>
            <a:r>
              <a:rPr lang="zh-TW" altLang="en-US" b="0" i="0" dirty="0">
                <a:solidFill>
                  <a:srgbClr val="202122"/>
                </a:solidFill>
                <a:effectLst/>
                <a:latin typeface="Arial" panose="020B0604020202020204" pitchFamily="34" charset="0"/>
              </a:rPr>
              <a:t>年 戰後，</a:t>
            </a:r>
            <a:r>
              <a:rPr lang="zh-TW" altLang="en-US" b="0" i="0" u="none" strike="noStrike" dirty="0">
                <a:solidFill>
                  <a:srgbClr val="0645AD"/>
                </a:solidFill>
                <a:effectLst/>
                <a:latin typeface="Arial" panose="020B0604020202020204" pitchFamily="34" charset="0"/>
                <a:hlinkClick r:id="rId8" tooltip="臺灣省行政長官公署"/>
              </a:rPr>
              <a:t>臺灣省行政長官公署</a:t>
            </a:r>
            <a:r>
              <a:rPr lang="zh-TW" altLang="en-US" b="0" i="0" dirty="0">
                <a:solidFill>
                  <a:srgbClr val="202122"/>
                </a:solidFill>
                <a:effectLst/>
                <a:latin typeface="Arial" panose="020B0604020202020204" pitchFamily="34" charset="0"/>
              </a:rPr>
              <a:t>接辦學校，改名「臺灣省立臺北工業職業學校」</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1948</a:t>
            </a:r>
            <a:r>
              <a:rPr lang="zh-TW" altLang="en-US" b="0" i="0" dirty="0">
                <a:solidFill>
                  <a:srgbClr val="202122"/>
                </a:solidFill>
                <a:effectLst/>
                <a:latin typeface="Arial" panose="020B0604020202020204" pitchFamily="34" charset="0"/>
              </a:rPr>
              <a:t>年 改制為專科學校，校名改為「臺灣省立臺北工業專科學校」，初為五年制，招收初中畢業生。</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 增設三年制夜間部，修業</a:t>
            </a:r>
            <a:r>
              <a:rPr lang="en-US" altLang="zh-TW" b="0" i="0" dirty="0">
                <a:solidFill>
                  <a:srgbClr val="202122"/>
                </a:solidFill>
                <a:effectLst/>
                <a:latin typeface="Arial" panose="020B0604020202020204" pitchFamily="34" charset="0"/>
              </a:rPr>
              <a:t>4</a:t>
            </a:r>
            <a:r>
              <a:rPr lang="zh-TW" altLang="en-US" b="0" i="0" dirty="0">
                <a:solidFill>
                  <a:srgbClr val="202122"/>
                </a:solidFill>
                <a:effectLst/>
                <a:latin typeface="Arial" panose="020B0604020202020204" pitchFamily="34" charset="0"/>
              </a:rPr>
              <a:t>年，招收已服兵役或免服兵役之高中及高工畢業生。</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1972</a:t>
            </a:r>
            <a:r>
              <a:rPr lang="zh-TW" altLang="en-US" b="0" i="0" dirty="0">
                <a:solidFill>
                  <a:srgbClr val="202122"/>
                </a:solidFill>
                <a:effectLst/>
                <a:latin typeface="Arial" panose="020B0604020202020204" pitchFamily="34" charset="0"/>
              </a:rPr>
              <a:t>年 奉教育部推行建教合作之政策，開始與公民營企業機構實施建教合作，主要項目包括代訓人才、協助進修、技術合作與材料試驗等。</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1981</a:t>
            </a:r>
            <a:r>
              <a:rPr lang="zh-TW" altLang="en-US" b="0" i="0" dirty="0">
                <a:solidFill>
                  <a:srgbClr val="202122"/>
                </a:solidFill>
                <a:effectLst/>
                <a:latin typeface="Arial" panose="020B0604020202020204" pitchFamily="34" charset="0"/>
              </a:rPr>
              <a:t>年 由</a:t>
            </a:r>
            <a:r>
              <a:rPr lang="zh-TW" altLang="en-US" b="0" i="0" u="none" strike="noStrike" dirty="0">
                <a:solidFill>
                  <a:srgbClr val="0645AD"/>
                </a:solidFill>
                <a:effectLst/>
                <a:latin typeface="Arial" panose="020B0604020202020204" pitchFamily="34" charset="0"/>
                <a:hlinkClick r:id="rId9" tooltip="台灣省政府教育廳"/>
              </a:rPr>
              <a:t>台灣省政府教育廳</a:t>
            </a:r>
            <a:r>
              <a:rPr lang="zh-TW" altLang="en-US" b="0" i="0" dirty="0">
                <a:solidFill>
                  <a:srgbClr val="202122"/>
                </a:solidFill>
                <a:effectLst/>
                <a:latin typeface="Arial" panose="020B0604020202020204" pitchFamily="34" charset="0"/>
              </a:rPr>
              <a:t>改隸教育部，更名為國立臺北工業專科學校</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1994</a:t>
            </a:r>
            <a:r>
              <a:rPr lang="zh-TW" altLang="en-US" b="0" i="0" dirty="0">
                <a:solidFill>
                  <a:srgbClr val="202122"/>
                </a:solidFill>
                <a:effectLst/>
                <a:latin typeface="Arial" panose="020B0604020202020204" pitchFamily="34" charset="0"/>
              </a:rPr>
              <a:t>年 改制為國立臺北技術學校。</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1997</a:t>
            </a:r>
            <a:r>
              <a:rPr lang="zh-TW" altLang="en-US" b="0" i="0" dirty="0">
                <a:solidFill>
                  <a:srgbClr val="202122"/>
                </a:solidFill>
                <a:effectLst/>
                <a:latin typeface="Arial" panose="020B0604020202020204" pitchFamily="34" charset="0"/>
              </a:rPr>
              <a:t>年 改名國立臺北科技大學</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2016</a:t>
            </a:r>
            <a:r>
              <a:rPr lang="zh-TW" altLang="en-US" b="0" i="0" dirty="0">
                <a:solidFill>
                  <a:srgbClr val="202122"/>
                </a:solidFill>
                <a:effectLst/>
                <a:latin typeface="Arial" panose="020B0604020202020204" pitchFamily="34" charset="0"/>
              </a:rPr>
              <a:t>年 桃園高級農工職業學校併入該校，成為該校附屬農工，並更名為「</a:t>
            </a:r>
            <a:r>
              <a:rPr lang="zh-TW" altLang="en-US" b="0" i="0" u="none" strike="noStrike" dirty="0">
                <a:solidFill>
                  <a:srgbClr val="0645AD"/>
                </a:solidFill>
                <a:effectLst/>
                <a:latin typeface="Arial" panose="020B0604020202020204" pitchFamily="34" charset="0"/>
                <a:hlinkClick r:id="rId10" tooltip="國立臺北科技大學附屬桃園農工高級中等學校"/>
              </a:rPr>
              <a:t>國立臺北科技大學附屬桃園農工高級中等學校</a:t>
            </a:r>
            <a:r>
              <a:rPr lang="zh-TW" altLang="en-US" b="0" i="0" dirty="0">
                <a:solidFill>
                  <a:srgbClr val="202122"/>
                </a:solidFill>
                <a:effectLst/>
                <a:latin typeface="Arial" panose="020B0604020202020204" pitchFamily="34" charset="0"/>
              </a:rPr>
              <a:t>」（簡稱北科附工）。同年</a:t>
            </a:r>
            <a:r>
              <a:rPr lang="en-US" altLang="zh-TW" b="0" i="0" dirty="0">
                <a:solidFill>
                  <a:srgbClr val="202122"/>
                </a:solidFill>
                <a:effectLst/>
                <a:latin typeface="Arial" panose="020B0604020202020204" pitchFamily="34" charset="0"/>
              </a:rPr>
              <a:t>6</a:t>
            </a:r>
            <a:r>
              <a:rPr lang="zh-TW" altLang="en-US" b="0" i="0" dirty="0">
                <a:solidFill>
                  <a:srgbClr val="202122"/>
                </a:solidFill>
                <a:effectLst/>
                <a:latin typeface="Arial" panose="020B0604020202020204" pitchFamily="34" charset="0"/>
              </a:rPr>
              <a:t>月，與</a:t>
            </a:r>
            <a:r>
              <a:rPr lang="zh-TW" altLang="en-US" b="0" i="0" u="none" strike="noStrike" dirty="0">
                <a:solidFill>
                  <a:srgbClr val="0645AD"/>
                </a:solidFill>
                <a:effectLst/>
                <a:latin typeface="Arial" panose="020B0604020202020204" pitchFamily="34" charset="0"/>
                <a:hlinkClick r:id="rId11" tooltip="華夏科技大學"/>
              </a:rPr>
              <a:t>華夏科技大學</a:t>
            </a:r>
            <a:r>
              <a:rPr lang="zh-TW" altLang="en-US" b="0" i="0" dirty="0">
                <a:solidFill>
                  <a:srgbClr val="202122"/>
                </a:solidFill>
                <a:effectLst/>
                <a:latin typeface="Arial" panose="020B0604020202020204" pitchFamily="34" charset="0"/>
              </a:rPr>
              <a:t>和</a:t>
            </a:r>
            <a:r>
              <a:rPr lang="zh-TW" altLang="en-US" b="0" i="0" u="none" strike="noStrike" dirty="0">
                <a:solidFill>
                  <a:srgbClr val="0645AD"/>
                </a:solidFill>
                <a:effectLst/>
                <a:latin typeface="Arial" panose="020B0604020202020204" pitchFamily="34" charset="0"/>
                <a:hlinkClick r:id="rId12" tooltip="台北商業大學"/>
              </a:rPr>
              <a:t>台北商業大學</a:t>
            </a:r>
            <a:r>
              <a:rPr lang="zh-TW" altLang="en-US" b="0" i="0" dirty="0">
                <a:solidFill>
                  <a:srgbClr val="202122"/>
                </a:solidFill>
                <a:effectLst/>
                <a:latin typeface="Arial" panose="020B0604020202020204" pitchFamily="34" charset="0"/>
              </a:rPr>
              <a:t>合作，在</a:t>
            </a:r>
            <a:r>
              <a:rPr lang="zh-TW" altLang="en-US" b="0" i="0" u="none" strike="noStrike" dirty="0">
                <a:solidFill>
                  <a:srgbClr val="0645AD"/>
                </a:solidFill>
                <a:effectLst/>
                <a:latin typeface="Arial" panose="020B0604020202020204" pitchFamily="34" charset="0"/>
                <a:hlinkClick r:id="rId13" tooltip="新北市"/>
              </a:rPr>
              <a:t>新北市</a:t>
            </a:r>
            <a:r>
              <a:rPr lang="zh-TW" altLang="en-US" b="0" i="0" u="none" strike="noStrike" dirty="0">
                <a:solidFill>
                  <a:srgbClr val="0645AD"/>
                </a:solidFill>
                <a:effectLst/>
                <a:latin typeface="Arial" panose="020B0604020202020204" pitchFamily="34" charset="0"/>
                <a:hlinkClick r:id="rId14" tooltip="中和區"/>
              </a:rPr>
              <a:t>中和區</a:t>
            </a:r>
            <a:r>
              <a:rPr lang="zh-TW" altLang="en-US" b="0" i="0" dirty="0">
                <a:solidFill>
                  <a:srgbClr val="202122"/>
                </a:solidFill>
                <a:effectLst/>
                <a:latin typeface="Arial" panose="020B0604020202020204" pitchFamily="34" charset="0"/>
              </a:rPr>
              <a:t>工專路</a:t>
            </a:r>
            <a:r>
              <a:rPr lang="en-US" altLang="zh-TW" b="0" i="0" dirty="0">
                <a:solidFill>
                  <a:srgbClr val="202122"/>
                </a:solidFill>
                <a:effectLst/>
                <a:latin typeface="Arial" panose="020B0604020202020204" pitchFamily="34" charset="0"/>
              </a:rPr>
              <a:t>111</a:t>
            </a:r>
            <a:r>
              <a:rPr lang="zh-TW" altLang="en-US" b="0" i="0" dirty="0">
                <a:solidFill>
                  <a:srgbClr val="202122"/>
                </a:solidFill>
                <a:effectLst/>
                <a:latin typeface="Arial" panose="020B0604020202020204" pitchFamily="34" charset="0"/>
              </a:rPr>
              <a:t>號學校大門口對面的</a:t>
            </a:r>
            <a:r>
              <a:rPr lang="zh-TW" altLang="en-US" b="0" i="0" u="none" strike="noStrike" dirty="0">
                <a:solidFill>
                  <a:srgbClr val="0645AD"/>
                </a:solidFill>
                <a:effectLst/>
                <a:latin typeface="Arial" panose="020B0604020202020204" pitchFamily="34" charset="0"/>
                <a:hlinkClick r:id="rId15" tooltip="圓通禪寺 (新北市)"/>
              </a:rPr>
              <a:t>圓通寺</a:t>
            </a:r>
            <a:r>
              <a:rPr lang="zh-TW" altLang="en-US" b="0" i="0" dirty="0">
                <a:solidFill>
                  <a:srgbClr val="202122"/>
                </a:solidFill>
                <a:effectLst/>
                <a:latin typeface="Arial" panose="020B0604020202020204" pitchFamily="34" charset="0"/>
              </a:rPr>
              <a:t>廟產土地興建學生宿舍，可容納</a:t>
            </a:r>
            <a:r>
              <a:rPr lang="en-US" altLang="zh-TW" b="0" i="0" dirty="0">
                <a:solidFill>
                  <a:srgbClr val="202122"/>
                </a:solidFill>
                <a:effectLst/>
                <a:latin typeface="Arial" panose="020B0604020202020204" pitchFamily="34" charset="0"/>
              </a:rPr>
              <a:t>680</a:t>
            </a:r>
            <a:r>
              <a:rPr lang="zh-TW" altLang="en-US" b="0" i="0" dirty="0">
                <a:solidFill>
                  <a:srgbClr val="202122"/>
                </a:solidFill>
                <a:effectLst/>
                <a:latin typeface="Arial" panose="020B0604020202020204" pitchFamily="34" charset="0"/>
              </a:rPr>
              <a:t>床，預計</a:t>
            </a:r>
            <a:r>
              <a:rPr lang="en-US" altLang="zh-TW" b="0" i="0" dirty="0">
                <a:solidFill>
                  <a:srgbClr val="202122"/>
                </a:solidFill>
                <a:effectLst/>
                <a:latin typeface="Arial" panose="020B0604020202020204" pitchFamily="34" charset="0"/>
              </a:rPr>
              <a:t>2018</a:t>
            </a:r>
            <a:r>
              <a:rPr lang="zh-TW" altLang="en-US" b="0" i="0" dirty="0">
                <a:solidFill>
                  <a:srgbClr val="202122"/>
                </a:solidFill>
                <a:effectLst/>
                <a:latin typeface="Arial" panose="020B0604020202020204" pitchFamily="34" charset="0"/>
              </a:rPr>
              <a:t>年</a:t>
            </a:r>
            <a:r>
              <a:rPr lang="en-US" altLang="zh-TW" b="0" i="0" dirty="0">
                <a:solidFill>
                  <a:srgbClr val="202122"/>
                </a:solidFill>
                <a:effectLst/>
                <a:latin typeface="Arial" panose="020B0604020202020204" pitchFamily="34" charset="0"/>
              </a:rPr>
              <a:t>7</a:t>
            </a:r>
            <a:r>
              <a:rPr lang="zh-TW" altLang="en-US" b="0" i="0" dirty="0">
                <a:solidFill>
                  <a:srgbClr val="202122"/>
                </a:solidFill>
                <a:effectLst/>
                <a:latin typeface="Arial" panose="020B0604020202020204" pitchFamily="34" charset="0"/>
              </a:rPr>
              <a:t>月啟用。</a:t>
            </a:r>
          </a:p>
          <a:p>
            <a:pPr algn="l">
              <a:buFont typeface="Arial" panose="020B0604020202020204" pitchFamily="34" charset="0"/>
              <a:buChar char="•"/>
            </a:pPr>
            <a:r>
              <a:rPr lang="en-US" altLang="zh-TW" b="0" i="0" dirty="0">
                <a:solidFill>
                  <a:srgbClr val="202122"/>
                </a:solidFill>
                <a:effectLst/>
                <a:latin typeface="Arial" panose="020B0604020202020204" pitchFamily="34" charset="0"/>
              </a:rPr>
              <a:t>2018</a:t>
            </a:r>
            <a:r>
              <a:rPr lang="zh-TW" altLang="en-US" b="0" i="0" dirty="0">
                <a:solidFill>
                  <a:srgbClr val="202122"/>
                </a:solidFill>
                <a:effectLst/>
                <a:latin typeface="Arial" panose="020B0604020202020204" pitchFamily="34" charset="0"/>
              </a:rPr>
              <a:t>年 配合政府政策，預計與包括昔日三大工專（另二校為今</a:t>
            </a:r>
            <a:r>
              <a:rPr lang="zh-TW" altLang="en-US" b="0" i="0" u="none" strike="noStrike" dirty="0">
                <a:solidFill>
                  <a:srgbClr val="0645AD"/>
                </a:solidFill>
                <a:effectLst/>
                <a:latin typeface="Arial" panose="020B0604020202020204" pitchFamily="34" charset="0"/>
                <a:hlinkClick r:id="rId16" tooltip="虎尾科大"/>
              </a:rPr>
              <a:t>虎尾科大</a:t>
            </a:r>
            <a:r>
              <a:rPr lang="zh-TW" altLang="en-US" b="0" i="0" dirty="0">
                <a:solidFill>
                  <a:srgbClr val="202122"/>
                </a:solidFill>
                <a:effectLst/>
                <a:latin typeface="Arial" panose="020B0604020202020204" pitchFamily="34" charset="0"/>
              </a:rPr>
              <a:t>、</a:t>
            </a:r>
            <a:r>
              <a:rPr lang="zh-TW" altLang="en-US" b="0" i="0" u="none" strike="noStrike" dirty="0">
                <a:solidFill>
                  <a:srgbClr val="0645AD"/>
                </a:solidFill>
                <a:effectLst/>
                <a:latin typeface="Arial" panose="020B0604020202020204" pitchFamily="34" charset="0"/>
                <a:hlinkClick r:id="rId17" tooltip="高雄科大"/>
              </a:rPr>
              <a:t>高雄科大</a:t>
            </a:r>
            <a:r>
              <a:rPr lang="zh-TW" altLang="en-US" b="0" i="0" dirty="0">
                <a:solidFill>
                  <a:srgbClr val="202122"/>
                </a:solidFill>
                <a:effectLst/>
                <a:latin typeface="Arial" panose="020B0604020202020204" pitchFamily="34" charset="0"/>
              </a:rPr>
              <a:t>）等</a:t>
            </a:r>
            <a:r>
              <a:rPr lang="en-US" altLang="zh-TW" b="0" i="0" dirty="0">
                <a:solidFill>
                  <a:srgbClr val="202122"/>
                </a:solidFill>
                <a:effectLst/>
                <a:latin typeface="Arial" panose="020B0604020202020204" pitchFamily="34" charset="0"/>
              </a:rPr>
              <a:t>9</a:t>
            </a:r>
            <a:r>
              <a:rPr lang="zh-TW" altLang="en-US" b="0" i="0" dirty="0">
                <a:solidFill>
                  <a:srgbClr val="202122"/>
                </a:solidFill>
                <a:effectLst/>
                <a:latin typeface="Arial" panose="020B0604020202020204" pitchFamily="34" charset="0"/>
              </a:rPr>
              <a:t>所學校重啟五專部，將增設「智慧自動化工程科」招收</a:t>
            </a:r>
            <a:r>
              <a:rPr lang="en-US" altLang="zh-TW" b="0" i="0" dirty="0">
                <a:solidFill>
                  <a:srgbClr val="202122"/>
                </a:solidFill>
                <a:effectLst/>
                <a:latin typeface="Arial" panose="020B0604020202020204" pitchFamily="34" charset="0"/>
              </a:rPr>
              <a:t>30</a:t>
            </a:r>
            <a:r>
              <a:rPr lang="zh-TW" altLang="en-US" b="0" i="0" dirty="0">
                <a:solidFill>
                  <a:srgbClr val="202122"/>
                </a:solidFill>
                <a:effectLst/>
                <a:latin typeface="Arial" panose="020B0604020202020204" pitchFamily="34" charset="0"/>
              </a:rPr>
              <a:t>名學生</a:t>
            </a:r>
            <a:r>
              <a:rPr lang="en-US" altLang="zh-TW" b="0" i="0" u="none" strike="noStrike" baseline="30000" dirty="0">
                <a:solidFill>
                  <a:srgbClr val="0645AD"/>
                </a:solidFill>
                <a:effectLst/>
                <a:latin typeface="Arial" panose="020B0604020202020204" pitchFamily="34" charset="0"/>
                <a:hlinkClick r:id="rId18"/>
              </a:rPr>
              <a:t>[7]</a:t>
            </a:r>
            <a:r>
              <a:rPr lang="zh-TW" altLang="en-US" b="0" i="0" dirty="0">
                <a:solidFill>
                  <a:srgbClr val="202122"/>
                </a:solidFill>
                <a:effectLst/>
                <a:latin typeface="Arial" panose="020B0604020202020204" pitchFamily="34" charset="0"/>
              </a:rPr>
              <a:t>。</a:t>
            </a:r>
          </a:p>
          <a:p>
            <a:pPr algn="l">
              <a:buFont typeface="Arial" panose="020B0604020202020204" pitchFamily="34" charset="0"/>
              <a:buChar char="•"/>
            </a:pPr>
            <a:r>
              <a:rPr lang="zh-TW" altLang="en-US" b="0" i="0" dirty="0">
                <a:solidFill>
                  <a:srgbClr val="202122"/>
                </a:solidFill>
                <a:effectLst/>
                <a:latin typeface="Arial" panose="020B0604020202020204" pitchFamily="34" charset="0"/>
              </a:rPr>
              <a:t>位於台北市忠孝東路上的跨領域研究大樓，該大樓目前暫定於</a:t>
            </a:r>
            <a:r>
              <a:rPr lang="en-US" altLang="zh-TW" b="0" i="0" dirty="0">
                <a:solidFill>
                  <a:srgbClr val="202122"/>
                </a:solidFill>
                <a:effectLst/>
                <a:latin typeface="Arial" panose="020B0604020202020204" pitchFamily="34" charset="0"/>
              </a:rPr>
              <a:t>2022</a:t>
            </a:r>
            <a:r>
              <a:rPr lang="zh-TW" altLang="en-US" b="0" i="0" dirty="0">
                <a:solidFill>
                  <a:srgbClr val="202122"/>
                </a:solidFill>
                <a:effectLst/>
                <a:latin typeface="Arial" panose="020B0604020202020204" pitchFamily="34" charset="0"/>
              </a:rPr>
              <a:t>中旬啟用，將進駐與</a:t>
            </a:r>
            <a:r>
              <a:rPr lang="zh-TW" altLang="en-US" b="0" i="0" u="none" strike="noStrike" dirty="0">
                <a:solidFill>
                  <a:srgbClr val="0645AD"/>
                </a:solidFill>
                <a:effectLst/>
                <a:latin typeface="Arial" panose="020B0604020202020204" pitchFamily="34" charset="0"/>
                <a:hlinkClick r:id="rId19" tooltip="麻省理工學院"/>
              </a:rPr>
              <a:t>麻省理工學院</a:t>
            </a:r>
            <a:r>
              <a:rPr lang="zh-TW" altLang="en-US" b="0" i="0" dirty="0">
                <a:solidFill>
                  <a:srgbClr val="202122"/>
                </a:solidFill>
                <a:effectLst/>
                <a:latin typeface="Arial" panose="020B0604020202020204" pitchFamily="34" charset="0"/>
              </a:rPr>
              <a:t>共同打造的都市科技實驗室（</a:t>
            </a:r>
            <a:r>
              <a:rPr lang="en-US" altLang="zh-TW" b="0" i="0" dirty="0">
                <a:solidFill>
                  <a:srgbClr val="202122"/>
                </a:solidFill>
                <a:effectLst/>
                <a:latin typeface="Arial" panose="020B0604020202020204" pitchFamily="34" charset="0"/>
              </a:rPr>
              <a:t>City Science Lab</a:t>
            </a:r>
            <a:r>
              <a:rPr lang="zh-TW" altLang="en-US" b="0" i="0" dirty="0">
                <a:solidFill>
                  <a:srgbClr val="202122"/>
                </a:solidFill>
                <a:effectLst/>
                <a:latin typeface="Arial" panose="020B0604020202020204" pitchFamily="34" charset="0"/>
              </a:rPr>
              <a:t>）</a:t>
            </a:r>
            <a:r>
              <a:rPr lang="en-US" altLang="zh-TW" b="0" i="0" u="none" strike="noStrike" baseline="30000" dirty="0">
                <a:solidFill>
                  <a:srgbClr val="0645AD"/>
                </a:solidFill>
                <a:effectLst/>
                <a:latin typeface="Arial" panose="020B0604020202020204" pitchFamily="34" charset="0"/>
                <a:hlinkClick r:id="rId20"/>
              </a:rPr>
              <a:t>[5]</a:t>
            </a:r>
            <a:r>
              <a:rPr lang="en-US" altLang="zh-TW" b="0" i="0" u="none" strike="noStrike" baseline="30000" dirty="0">
                <a:solidFill>
                  <a:srgbClr val="0645AD"/>
                </a:solidFill>
                <a:effectLst/>
                <a:latin typeface="Arial" panose="020B0604020202020204" pitchFamily="34" charset="0"/>
                <a:hlinkClick r:id="rId21"/>
              </a:rPr>
              <a:t>[6]</a:t>
            </a:r>
            <a:r>
              <a:rPr lang="zh-TW" altLang="en-US" b="0" i="0" dirty="0">
                <a:solidFill>
                  <a:srgbClr val="202122"/>
                </a:solidFill>
                <a:effectLst/>
                <a:latin typeface="Arial" panose="020B0604020202020204" pitchFamily="34" charset="0"/>
              </a:rPr>
              <a:t>，也是台灣首座的都市科技實驗室。</a:t>
            </a:r>
          </a:p>
          <a:p>
            <a:endParaRPr lang="zh-TW" altLang="en-US" dirty="0"/>
          </a:p>
        </p:txBody>
      </p:sp>
      <p:sp>
        <p:nvSpPr>
          <p:cNvPr id="17412" name="投影片編號版面配置區 3">
            <a:extLst>
              <a:ext uri="{FF2B5EF4-FFF2-40B4-BE49-F238E27FC236}">
                <a16:creationId xmlns:a16="http://schemas.microsoft.com/office/drawing/2014/main" id="{990DDEB4-01E6-4256-9F5C-4E311C388F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8F3454B3-D6E0-4D27-B814-80BBEFE0C23C}" type="slidenum">
              <a:rPr lang="zh-TW" altLang="en-US"/>
              <a:pPr/>
              <a:t>1</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15</a:t>
            </a:fld>
            <a:endParaRPr lang="zh-TW" altLang="en-US"/>
          </a:p>
        </p:txBody>
      </p:sp>
    </p:spTree>
    <p:extLst>
      <p:ext uri="{BB962C8B-B14F-4D97-AF65-F5344CB8AC3E}">
        <p14:creationId xmlns:p14="http://schemas.microsoft.com/office/powerpoint/2010/main" val="356245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19</a:t>
            </a:fld>
            <a:endParaRPr lang="zh-TW" altLang="en-US"/>
          </a:p>
        </p:txBody>
      </p:sp>
    </p:spTree>
    <p:extLst>
      <p:ext uri="{BB962C8B-B14F-4D97-AF65-F5344CB8AC3E}">
        <p14:creationId xmlns:p14="http://schemas.microsoft.com/office/powerpoint/2010/main" val="2803532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21</a:t>
            </a:fld>
            <a:endParaRPr lang="zh-TW" altLang="en-US"/>
          </a:p>
        </p:txBody>
      </p:sp>
    </p:spTree>
    <p:extLst>
      <p:ext uri="{BB962C8B-B14F-4D97-AF65-F5344CB8AC3E}">
        <p14:creationId xmlns:p14="http://schemas.microsoft.com/office/powerpoint/2010/main" val="231548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https://www.jasondavies.com/wordcloud/</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23</a:t>
            </a:fld>
            <a:endParaRPr lang="zh-TW" altLang="en-US"/>
          </a:p>
        </p:txBody>
      </p:sp>
    </p:spTree>
    <p:extLst>
      <p:ext uri="{BB962C8B-B14F-4D97-AF65-F5344CB8AC3E}">
        <p14:creationId xmlns:p14="http://schemas.microsoft.com/office/powerpoint/2010/main" val="526749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26</a:t>
            </a:fld>
            <a:endParaRPr lang="zh-TW" altLang="en-US"/>
          </a:p>
        </p:txBody>
      </p:sp>
    </p:spTree>
    <p:extLst>
      <p:ext uri="{BB962C8B-B14F-4D97-AF65-F5344CB8AC3E}">
        <p14:creationId xmlns:p14="http://schemas.microsoft.com/office/powerpoint/2010/main" val="106283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https://tjhsieh.github.io/honors/admissions.html</a:t>
            </a:r>
          </a:p>
          <a:p>
            <a:r>
              <a:rPr lang="en-US" altLang="zh-TW" dirty="0"/>
              <a:t>https://www.techadmi.edu.tw/111new/apply/comc04_dep.php?depid=2927</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41</a:t>
            </a:fld>
            <a:endParaRPr lang="zh-TW" altLang="en-US"/>
          </a:p>
        </p:txBody>
      </p:sp>
    </p:spTree>
    <p:extLst>
      <p:ext uri="{BB962C8B-B14F-4D97-AF65-F5344CB8AC3E}">
        <p14:creationId xmlns:p14="http://schemas.microsoft.com/office/powerpoint/2010/main" val="1974519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42</a:t>
            </a:fld>
            <a:endParaRPr lang="zh-TW" altLang="en-US"/>
          </a:p>
        </p:txBody>
      </p:sp>
    </p:spTree>
    <p:extLst>
      <p:ext uri="{BB962C8B-B14F-4D97-AF65-F5344CB8AC3E}">
        <p14:creationId xmlns:p14="http://schemas.microsoft.com/office/powerpoint/2010/main" val="1999746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43</a:t>
            </a:fld>
            <a:endParaRPr lang="zh-TW" altLang="en-US"/>
          </a:p>
        </p:txBody>
      </p:sp>
    </p:spTree>
    <p:extLst>
      <p:ext uri="{BB962C8B-B14F-4D97-AF65-F5344CB8AC3E}">
        <p14:creationId xmlns:p14="http://schemas.microsoft.com/office/powerpoint/2010/main" val="559816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44</a:t>
            </a:fld>
            <a:endParaRPr lang="zh-TW" altLang="en-US"/>
          </a:p>
        </p:txBody>
      </p:sp>
    </p:spTree>
    <p:extLst>
      <p:ext uri="{BB962C8B-B14F-4D97-AF65-F5344CB8AC3E}">
        <p14:creationId xmlns:p14="http://schemas.microsoft.com/office/powerpoint/2010/main" val="25962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46</a:t>
            </a:fld>
            <a:endParaRPr lang="zh-TW" altLang="en-US"/>
          </a:p>
        </p:txBody>
      </p:sp>
    </p:spTree>
    <p:extLst>
      <p:ext uri="{BB962C8B-B14F-4D97-AF65-F5344CB8AC3E}">
        <p14:creationId xmlns:p14="http://schemas.microsoft.com/office/powerpoint/2010/main" val="80213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3</a:t>
            </a:fld>
            <a:endParaRPr lang="zh-TW" altLang="en-US"/>
          </a:p>
        </p:txBody>
      </p:sp>
    </p:spTree>
    <p:extLst>
      <p:ext uri="{BB962C8B-B14F-4D97-AF65-F5344CB8AC3E}">
        <p14:creationId xmlns:p14="http://schemas.microsoft.com/office/powerpoint/2010/main" val="1934520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47</a:t>
            </a:fld>
            <a:endParaRPr lang="zh-TW" altLang="en-US"/>
          </a:p>
        </p:txBody>
      </p:sp>
    </p:spTree>
    <p:extLst>
      <p:ext uri="{BB962C8B-B14F-4D97-AF65-F5344CB8AC3E}">
        <p14:creationId xmlns:p14="http://schemas.microsoft.com/office/powerpoint/2010/main" val="2916994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48</a:t>
            </a:fld>
            <a:endParaRPr lang="zh-TW" altLang="en-US"/>
          </a:p>
        </p:txBody>
      </p:sp>
    </p:spTree>
    <p:extLst>
      <p:ext uri="{BB962C8B-B14F-4D97-AF65-F5344CB8AC3E}">
        <p14:creationId xmlns:p14="http://schemas.microsoft.com/office/powerpoint/2010/main" val="1944232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49</a:t>
            </a:fld>
            <a:endParaRPr lang="zh-TW" altLang="en-US"/>
          </a:p>
        </p:txBody>
      </p:sp>
    </p:spTree>
    <p:extLst>
      <p:ext uri="{BB962C8B-B14F-4D97-AF65-F5344CB8AC3E}">
        <p14:creationId xmlns:p14="http://schemas.microsoft.com/office/powerpoint/2010/main" val="3261823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https://skypost.ulifestyle.com.hk/article/1579028/%E5%85%AD%E5%80%8B%E5%AD%97%E9%AD%94%E6%B3%95</a:t>
            </a:r>
          </a:p>
          <a:p>
            <a:r>
              <a:rPr lang="zh-TW" altLang="en-US" sz="1200" b="0" i="0" kern="1200" dirty="0">
                <a:solidFill>
                  <a:schemeClr val="tx1"/>
                </a:solidFill>
                <a:effectLst/>
                <a:latin typeface="+mn-lt"/>
                <a:ea typeface="+mn-ea"/>
                <a:cs typeface="+mn-cs"/>
              </a:rPr>
              <a:t>傳聞文學家海明威與人輸賭，可以用六個英文字寫出一篇小說，於是寫出了：</a:t>
            </a:r>
            <a:r>
              <a:rPr lang="en-US" altLang="zh-TW" sz="1200" b="0" i="0" kern="1200" dirty="0">
                <a:solidFill>
                  <a:schemeClr val="tx1"/>
                </a:solidFill>
                <a:effectLst/>
                <a:latin typeface="+mn-lt"/>
                <a:ea typeface="+mn-ea"/>
                <a:cs typeface="+mn-cs"/>
              </a:rPr>
              <a:t>"For </a:t>
            </a:r>
            <a:r>
              <a:rPr lang="en-US" altLang="zh-TW" sz="1200" b="0" i="0" kern="1200" dirty="0" err="1">
                <a:solidFill>
                  <a:schemeClr val="tx1"/>
                </a:solidFill>
                <a:effectLst/>
                <a:latin typeface="+mn-lt"/>
                <a:ea typeface="+mn-ea"/>
                <a:cs typeface="+mn-cs"/>
              </a:rPr>
              <a:t>sale︰baby</a:t>
            </a:r>
            <a:r>
              <a:rPr lang="en-US" altLang="zh-TW" sz="1200" b="0" i="0" kern="1200" dirty="0">
                <a:solidFill>
                  <a:schemeClr val="tx1"/>
                </a:solidFill>
                <a:effectLst/>
                <a:latin typeface="+mn-lt"/>
                <a:ea typeface="+mn-ea"/>
                <a:cs typeface="+mn-cs"/>
              </a:rPr>
              <a:t> shoes, never worn"</a:t>
            </a:r>
            <a:r>
              <a:rPr lang="zh-TW" altLang="en-US" sz="1200" b="0" i="0" kern="1200" dirty="0">
                <a:solidFill>
                  <a:schemeClr val="tx1"/>
                </a:solidFill>
                <a:effectLst/>
                <a:latin typeface="+mn-lt"/>
                <a:ea typeface="+mn-ea"/>
                <a:cs typeface="+mn-cs"/>
              </a:rPr>
              <a:t>，譯成中文意思就是「出售：嬰兒鞋，未穿過」。寥寥數字，道出期待嬰兒，又失諸交臂的淒涼。</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50</a:t>
            </a:fld>
            <a:endParaRPr lang="zh-TW" altLang="en-US"/>
          </a:p>
        </p:txBody>
      </p:sp>
    </p:spTree>
    <p:extLst>
      <p:ext uri="{BB962C8B-B14F-4D97-AF65-F5344CB8AC3E}">
        <p14:creationId xmlns:p14="http://schemas.microsoft.com/office/powerpoint/2010/main" val="3800917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https://www.books.com.tw/web/sys_serialtext/?item=0010816896&amp;page=1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51</a:t>
            </a:fld>
            <a:endParaRPr lang="zh-TW" altLang="en-US"/>
          </a:p>
        </p:txBody>
      </p:sp>
    </p:spTree>
    <p:extLst>
      <p:ext uri="{BB962C8B-B14F-4D97-AF65-F5344CB8AC3E}">
        <p14:creationId xmlns:p14="http://schemas.microsoft.com/office/powerpoint/2010/main" val="949185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https://www.books.com.tw/web/sys_serialtext/?item=0010816896&amp;page=1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52</a:t>
            </a:fld>
            <a:endParaRPr lang="zh-TW" altLang="en-US"/>
          </a:p>
        </p:txBody>
      </p:sp>
    </p:spTree>
    <p:extLst>
      <p:ext uri="{BB962C8B-B14F-4D97-AF65-F5344CB8AC3E}">
        <p14:creationId xmlns:p14="http://schemas.microsoft.com/office/powerpoint/2010/main" val="461761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https://www.books.com.tw/web/sys_serialtext/?item=0010816896&amp;page=1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53</a:t>
            </a:fld>
            <a:endParaRPr lang="zh-TW" altLang="en-US"/>
          </a:p>
        </p:txBody>
      </p:sp>
    </p:spTree>
    <p:extLst>
      <p:ext uri="{BB962C8B-B14F-4D97-AF65-F5344CB8AC3E}">
        <p14:creationId xmlns:p14="http://schemas.microsoft.com/office/powerpoint/2010/main" val="3562622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https://www.books.com.tw/web/sys_serialtext/?item=0010816896&amp;page=1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54</a:t>
            </a:fld>
            <a:endParaRPr lang="zh-TW" altLang="en-US"/>
          </a:p>
        </p:txBody>
      </p:sp>
    </p:spTree>
    <p:extLst>
      <p:ext uri="{BB962C8B-B14F-4D97-AF65-F5344CB8AC3E}">
        <p14:creationId xmlns:p14="http://schemas.microsoft.com/office/powerpoint/2010/main" val="3807514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https://www.books.com.tw/web/sys_serialtext/?item=0010816896&amp;page=1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55</a:t>
            </a:fld>
            <a:endParaRPr lang="zh-TW" altLang="en-US"/>
          </a:p>
        </p:txBody>
      </p:sp>
    </p:spTree>
    <p:extLst>
      <p:ext uri="{BB962C8B-B14F-4D97-AF65-F5344CB8AC3E}">
        <p14:creationId xmlns:p14="http://schemas.microsoft.com/office/powerpoint/2010/main" val="1615155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https://www.facebook.com/423898174473294/posts/465087300354381/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56</a:t>
            </a:fld>
            <a:endParaRPr lang="zh-TW" altLang="en-US"/>
          </a:p>
        </p:txBody>
      </p:sp>
    </p:spTree>
    <p:extLst>
      <p:ext uri="{BB962C8B-B14F-4D97-AF65-F5344CB8AC3E}">
        <p14:creationId xmlns:p14="http://schemas.microsoft.com/office/powerpoint/2010/main" val="137639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7</a:t>
            </a:fld>
            <a:endParaRPr lang="zh-TW" altLang="en-US"/>
          </a:p>
        </p:txBody>
      </p:sp>
    </p:spTree>
    <p:extLst>
      <p:ext uri="{BB962C8B-B14F-4D97-AF65-F5344CB8AC3E}">
        <p14:creationId xmlns:p14="http://schemas.microsoft.com/office/powerpoint/2010/main" val="276656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https://www.facebook.com/423898174473294/posts/465087300354381/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57</a:t>
            </a:fld>
            <a:endParaRPr lang="zh-TW" altLang="en-US"/>
          </a:p>
        </p:txBody>
      </p:sp>
    </p:spTree>
    <p:extLst>
      <p:ext uri="{BB962C8B-B14F-4D97-AF65-F5344CB8AC3E}">
        <p14:creationId xmlns:p14="http://schemas.microsoft.com/office/powerpoint/2010/main" val="4144824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https://www.facebook.com/423898174473294/posts/465087300354381/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58</a:t>
            </a:fld>
            <a:endParaRPr lang="zh-TW" altLang="en-US"/>
          </a:p>
        </p:txBody>
      </p:sp>
    </p:spTree>
    <p:extLst>
      <p:ext uri="{BB962C8B-B14F-4D97-AF65-F5344CB8AC3E}">
        <p14:creationId xmlns:p14="http://schemas.microsoft.com/office/powerpoint/2010/main" val="3145336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https://www.facebook.com/423898174473294/posts/465087300354381/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59</a:t>
            </a:fld>
            <a:endParaRPr lang="zh-TW" altLang="en-US"/>
          </a:p>
        </p:txBody>
      </p:sp>
    </p:spTree>
    <p:extLst>
      <p:ext uri="{BB962C8B-B14F-4D97-AF65-F5344CB8AC3E}">
        <p14:creationId xmlns:p14="http://schemas.microsoft.com/office/powerpoint/2010/main" val="3357613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https://www.facebook.com/423898174473294/posts/465087300354381/</a:t>
            </a:r>
          </a:p>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60</a:t>
            </a:fld>
            <a:endParaRPr lang="zh-TW" altLang="en-US"/>
          </a:p>
        </p:txBody>
      </p:sp>
    </p:spTree>
    <p:extLst>
      <p:ext uri="{BB962C8B-B14F-4D97-AF65-F5344CB8AC3E}">
        <p14:creationId xmlns:p14="http://schemas.microsoft.com/office/powerpoint/2010/main" val="803706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61</a:t>
            </a:fld>
            <a:endParaRPr lang="zh-TW" altLang="en-US"/>
          </a:p>
        </p:txBody>
      </p:sp>
    </p:spTree>
    <p:extLst>
      <p:ext uri="{BB962C8B-B14F-4D97-AF65-F5344CB8AC3E}">
        <p14:creationId xmlns:p14="http://schemas.microsoft.com/office/powerpoint/2010/main" val="3237222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62</a:t>
            </a:fld>
            <a:endParaRPr lang="zh-TW" altLang="en-US"/>
          </a:p>
        </p:txBody>
      </p:sp>
    </p:spTree>
    <p:extLst>
      <p:ext uri="{BB962C8B-B14F-4D97-AF65-F5344CB8AC3E}">
        <p14:creationId xmlns:p14="http://schemas.microsoft.com/office/powerpoint/2010/main" val="3183765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63</a:t>
            </a:fld>
            <a:endParaRPr lang="zh-TW" altLang="en-US"/>
          </a:p>
        </p:txBody>
      </p:sp>
    </p:spTree>
    <p:extLst>
      <p:ext uri="{BB962C8B-B14F-4D97-AF65-F5344CB8AC3E}">
        <p14:creationId xmlns:p14="http://schemas.microsoft.com/office/powerpoint/2010/main" val="490604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66</a:t>
            </a:fld>
            <a:endParaRPr lang="zh-TW" altLang="en-US"/>
          </a:p>
        </p:txBody>
      </p:sp>
    </p:spTree>
    <p:extLst>
      <p:ext uri="{BB962C8B-B14F-4D97-AF65-F5344CB8AC3E}">
        <p14:creationId xmlns:p14="http://schemas.microsoft.com/office/powerpoint/2010/main" val="663832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67</a:t>
            </a:fld>
            <a:endParaRPr lang="zh-TW" altLang="en-US"/>
          </a:p>
        </p:txBody>
      </p:sp>
    </p:spTree>
    <p:extLst>
      <p:ext uri="{BB962C8B-B14F-4D97-AF65-F5344CB8AC3E}">
        <p14:creationId xmlns:p14="http://schemas.microsoft.com/office/powerpoint/2010/main" val="3936501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https://www.techadmi.edu.tw/111new/apply/comc04_dep.php?depid=2927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重質不重量，注重資料的內涵</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68</a:t>
            </a:fld>
            <a:endParaRPr lang="zh-TW" altLang="en-US"/>
          </a:p>
        </p:txBody>
      </p:sp>
    </p:spTree>
    <p:extLst>
      <p:ext uri="{BB962C8B-B14F-4D97-AF65-F5344CB8AC3E}">
        <p14:creationId xmlns:p14="http://schemas.microsoft.com/office/powerpoint/2010/main" val="128979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9</a:t>
            </a:fld>
            <a:endParaRPr lang="zh-TW" altLang="en-US"/>
          </a:p>
        </p:txBody>
      </p:sp>
    </p:spTree>
    <p:extLst>
      <p:ext uri="{BB962C8B-B14F-4D97-AF65-F5344CB8AC3E}">
        <p14:creationId xmlns:p14="http://schemas.microsoft.com/office/powerpoint/2010/main" val="3960438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90</a:t>
            </a:fld>
            <a:endParaRPr lang="zh-TW" altLang="en-US"/>
          </a:p>
        </p:txBody>
      </p:sp>
    </p:spTree>
    <p:extLst>
      <p:ext uri="{BB962C8B-B14F-4D97-AF65-F5344CB8AC3E}">
        <p14:creationId xmlns:p14="http://schemas.microsoft.com/office/powerpoint/2010/main" val="1195137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91</a:t>
            </a:fld>
            <a:endParaRPr lang="zh-TW" altLang="en-US"/>
          </a:p>
        </p:txBody>
      </p:sp>
    </p:spTree>
    <p:extLst>
      <p:ext uri="{BB962C8B-B14F-4D97-AF65-F5344CB8AC3E}">
        <p14:creationId xmlns:p14="http://schemas.microsoft.com/office/powerpoint/2010/main" val="2390272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10</a:t>
            </a:fld>
            <a:endParaRPr lang="zh-TW" altLang="en-US"/>
          </a:p>
        </p:txBody>
      </p:sp>
    </p:spTree>
    <p:extLst>
      <p:ext uri="{BB962C8B-B14F-4D97-AF65-F5344CB8AC3E}">
        <p14:creationId xmlns:p14="http://schemas.microsoft.com/office/powerpoint/2010/main" val="292352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11</a:t>
            </a:fld>
            <a:endParaRPr lang="zh-TW" altLang="en-US"/>
          </a:p>
        </p:txBody>
      </p:sp>
    </p:spTree>
    <p:extLst>
      <p:ext uri="{BB962C8B-B14F-4D97-AF65-F5344CB8AC3E}">
        <p14:creationId xmlns:p14="http://schemas.microsoft.com/office/powerpoint/2010/main" val="2131150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12</a:t>
            </a:fld>
            <a:endParaRPr lang="zh-TW" altLang="en-US"/>
          </a:p>
        </p:txBody>
      </p:sp>
    </p:spTree>
    <p:extLst>
      <p:ext uri="{BB962C8B-B14F-4D97-AF65-F5344CB8AC3E}">
        <p14:creationId xmlns:p14="http://schemas.microsoft.com/office/powerpoint/2010/main" val="4137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13</a:t>
            </a:fld>
            <a:endParaRPr lang="zh-TW" altLang="en-US"/>
          </a:p>
        </p:txBody>
      </p:sp>
    </p:spTree>
    <p:extLst>
      <p:ext uri="{BB962C8B-B14F-4D97-AF65-F5344CB8AC3E}">
        <p14:creationId xmlns:p14="http://schemas.microsoft.com/office/powerpoint/2010/main" val="3127160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https://web.mit.edu/graphicidentity/tim-the-beaver.html</a:t>
            </a:r>
          </a:p>
          <a:p>
            <a:r>
              <a:rPr lang="en-US" altLang="zh-TW" dirty="0"/>
              <a:t>https://libraries.mit.edu/mithistory/institute/seal-of-the-massachusetts-institute-of-technology/</a:t>
            </a:r>
            <a:endParaRPr lang="zh-TW" altLang="en-US" dirty="0"/>
          </a:p>
        </p:txBody>
      </p:sp>
      <p:sp>
        <p:nvSpPr>
          <p:cNvPr id="4" name="投影片編號版面配置區 3"/>
          <p:cNvSpPr>
            <a:spLocks noGrp="1"/>
          </p:cNvSpPr>
          <p:nvPr>
            <p:ph type="sldNum" sz="quarter" idx="5"/>
          </p:nvPr>
        </p:nvSpPr>
        <p:spPr/>
        <p:txBody>
          <a:bodyPr/>
          <a:lstStyle/>
          <a:p>
            <a:pPr>
              <a:defRPr/>
            </a:pPr>
            <a:fld id="{05C20733-D35F-48CD-B28B-C8C63BB2D783}" type="slidenum">
              <a:rPr lang="zh-TW" altLang="en-US" smtClean="0"/>
              <a:pPr>
                <a:defRPr/>
              </a:pPr>
              <a:t>14</a:t>
            </a:fld>
            <a:endParaRPr lang="zh-TW" altLang="en-US"/>
          </a:p>
        </p:txBody>
      </p:sp>
    </p:spTree>
    <p:extLst>
      <p:ext uri="{BB962C8B-B14F-4D97-AF65-F5344CB8AC3E}">
        <p14:creationId xmlns:p14="http://schemas.microsoft.com/office/powerpoint/2010/main" val="6013648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bwMode="gray">
      <p:bgPr>
        <a:solidFill>
          <a:schemeClr val="bg1"/>
        </a:solidFill>
        <a:effectLst/>
      </p:bgPr>
    </p:bg>
    <p:spTree>
      <p:nvGrpSpPr>
        <p:cNvPr id="1" name=""/>
        <p:cNvGrpSpPr/>
        <p:nvPr/>
      </p:nvGrpSpPr>
      <p:grpSpPr>
        <a:xfrm>
          <a:off x="0" y="0"/>
          <a:ext cx="0" cy="0"/>
          <a:chOff x="0" y="0"/>
          <a:chExt cx="0" cy="0"/>
        </a:xfrm>
      </p:grpSpPr>
      <p:sp>
        <p:nvSpPr>
          <p:cNvPr id="4" name="Rectangle 31">
            <a:extLst>
              <a:ext uri="{FF2B5EF4-FFF2-40B4-BE49-F238E27FC236}">
                <a16:creationId xmlns:a16="http://schemas.microsoft.com/office/drawing/2014/main" id="{46E0117D-9447-4B0D-AAB4-8EA5FC609A1C}"/>
              </a:ext>
            </a:extLst>
          </p:cNvPr>
          <p:cNvSpPr>
            <a:spLocks noChangeArrowheads="1"/>
          </p:cNvSpPr>
          <p:nvPr/>
        </p:nvSpPr>
        <p:spPr bwMode="gray">
          <a:xfrm>
            <a:off x="241300" y="4216400"/>
            <a:ext cx="5702300" cy="381000"/>
          </a:xfrm>
          <a:prstGeom prst="rect">
            <a:avLst/>
          </a:prstGeom>
          <a:gradFill rotWithShape="0">
            <a:gsLst>
              <a:gs pos="0">
                <a:schemeClr val="tx1"/>
              </a:gs>
              <a:gs pos="100000">
                <a:schemeClr val="tx1">
                  <a:gamma/>
                  <a:tint val="0"/>
                  <a:invGamma/>
                </a:schemeClr>
              </a:gs>
            </a:gsLst>
            <a:lin ang="5400000" scaled="1"/>
          </a:gradFill>
          <a:ln>
            <a:noFill/>
          </a:ln>
          <a:effectLst/>
        </p:spPr>
        <p:txBody>
          <a:bodyPr wrap="none" anchor="ctr"/>
          <a:lstStyle/>
          <a:p>
            <a:pPr>
              <a:defRPr/>
            </a:pPr>
            <a:endParaRPr kumimoji="0" lang="zh-TW" altLang="en-US">
              <a:ea typeface="新細明體" charset="-120"/>
            </a:endParaRPr>
          </a:p>
        </p:txBody>
      </p:sp>
      <p:sp>
        <p:nvSpPr>
          <p:cNvPr id="5" name="Rectangle 32">
            <a:extLst>
              <a:ext uri="{FF2B5EF4-FFF2-40B4-BE49-F238E27FC236}">
                <a16:creationId xmlns:a16="http://schemas.microsoft.com/office/drawing/2014/main" id="{608AD894-A30D-4F2B-B4F2-650845AA6842}"/>
              </a:ext>
            </a:extLst>
          </p:cNvPr>
          <p:cNvSpPr>
            <a:spLocks noChangeArrowheads="1"/>
          </p:cNvSpPr>
          <p:nvPr/>
        </p:nvSpPr>
        <p:spPr bwMode="gray">
          <a:xfrm>
            <a:off x="5102225" y="1676400"/>
            <a:ext cx="838200" cy="914400"/>
          </a:xfrm>
          <a:prstGeom prst="rect">
            <a:avLst/>
          </a:prstGeom>
          <a:solidFill>
            <a:schemeClr val="folHlink"/>
          </a:solidFill>
          <a:ln>
            <a:noFill/>
          </a:ln>
          <a:effectLst/>
        </p:spPr>
        <p:txBody>
          <a:bodyPr wrap="none" anchor="ctr"/>
          <a:lstStyle>
            <a:lvl1pPr eaLnBrk="0" hangingPunct="0">
              <a:defRPr kumimoji="1">
                <a:solidFill>
                  <a:schemeClr val="tx1"/>
                </a:solidFill>
                <a:latin typeface="Times New Roman" pitchFamily="18" charset="0"/>
                <a:ea typeface="新細明體" charset="-120"/>
              </a:defRPr>
            </a:lvl1pPr>
            <a:lvl2pPr marL="742950" indent="-285750" eaLnBrk="0" hangingPunct="0">
              <a:defRPr kumimoji="1">
                <a:solidFill>
                  <a:schemeClr val="tx1"/>
                </a:solidFill>
                <a:latin typeface="Times New Roman" pitchFamily="18" charset="0"/>
                <a:ea typeface="新細明體" charset="-120"/>
              </a:defRPr>
            </a:lvl2pPr>
            <a:lvl3pPr marL="1143000" indent="-228600" eaLnBrk="0" hangingPunct="0">
              <a:defRPr kumimoji="1">
                <a:solidFill>
                  <a:schemeClr val="tx1"/>
                </a:solidFill>
                <a:latin typeface="Times New Roman" pitchFamily="18" charset="0"/>
                <a:ea typeface="新細明體" charset="-120"/>
              </a:defRPr>
            </a:lvl3pPr>
            <a:lvl4pPr marL="1600200" indent="-228600" eaLnBrk="0" hangingPunct="0">
              <a:defRPr kumimoji="1">
                <a:solidFill>
                  <a:schemeClr val="tx1"/>
                </a:solidFill>
                <a:latin typeface="Times New Roman" pitchFamily="18" charset="0"/>
                <a:ea typeface="新細明體" charset="-120"/>
              </a:defRPr>
            </a:lvl4pPr>
            <a:lvl5pPr marL="2057400" indent="-228600" eaLnBrk="0" hangingPunct="0">
              <a:defRPr kumimoji="1">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charset="-120"/>
              </a:defRPr>
            </a:lvl9pPr>
          </a:lstStyle>
          <a:p>
            <a:pPr>
              <a:defRPr/>
            </a:pPr>
            <a:endParaRPr kumimoji="0" lang="zh-TW" altLang="en-US"/>
          </a:p>
        </p:txBody>
      </p:sp>
      <p:sp>
        <p:nvSpPr>
          <p:cNvPr id="6" name="Rectangle 33">
            <a:extLst>
              <a:ext uri="{FF2B5EF4-FFF2-40B4-BE49-F238E27FC236}">
                <a16:creationId xmlns:a16="http://schemas.microsoft.com/office/drawing/2014/main" id="{7811B0DA-7AAB-4FAF-A904-46C46538EACD}"/>
              </a:ext>
            </a:extLst>
          </p:cNvPr>
          <p:cNvSpPr>
            <a:spLocks noChangeArrowheads="1"/>
          </p:cNvSpPr>
          <p:nvPr/>
        </p:nvSpPr>
        <p:spPr bwMode="gray">
          <a:xfrm>
            <a:off x="6788150" y="1676400"/>
            <a:ext cx="831850" cy="914400"/>
          </a:xfrm>
          <a:prstGeom prst="rect">
            <a:avLst/>
          </a:prstGeom>
          <a:solidFill>
            <a:schemeClr val="accent2"/>
          </a:solidFill>
          <a:ln>
            <a:noFill/>
          </a:ln>
          <a:effectLst/>
        </p:spPr>
        <p:txBody>
          <a:bodyPr wrap="none" anchor="ctr"/>
          <a:lstStyle>
            <a:lvl1pPr eaLnBrk="0" hangingPunct="0">
              <a:defRPr kumimoji="1">
                <a:solidFill>
                  <a:schemeClr val="tx1"/>
                </a:solidFill>
                <a:latin typeface="Times New Roman" pitchFamily="18" charset="0"/>
                <a:ea typeface="新細明體" charset="-120"/>
              </a:defRPr>
            </a:lvl1pPr>
            <a:lvl2pPr marL="742950" indent="-285750" eaLnBrk="0" hangingPunct="0">
              <a:defRPr kumimoji="1">
                <a:solidFill>
                  <a:schemeClr val="tx1"/>
                </a:solidFill>
                <a:latin typeface="Times New Roman" pitchFamily="18" charset="0"/>
                <a:ea typeface="新細明體" charset="-120"/>
              </a:defRPr>
            </a:lvl2pPr>
            <a:lvl3pPr marL="1143000" indent="-228600" eaLnBrk="0" hangingPunct="0">
              <a:defRPr kumimoji="1">
                <a:solidFill>
                  <a:schemeClr val="tx1"/>
                </a:solidFill>
                <a:latin typeface="Times New Roman" pitchFamily="18" charset="0"/>
                <a:ea typeface="新細明體" charset="-120"/>
              </a:defRPr>
            </a:lvl3pPr>
            <a:lvl4pPr marL="1600200" indent="-228600" eaLnBrk="0" hangingPunct="0">
              <a:defRPr kumimoji="1">
                <a:solidFill>
                  <a:schemeClr val="tx1"/>
                </a:solidFill>
                <a:latin typeface="Times New Roman" pitchFamily="18" charset="0"/>
                <a:ea typeface="新細明體" charset="-120"/>
              </a:defRPr>
            </a:lvl4pPr>
            <a:lvl5pPr marL="2057400" indent="-228600" eaLnBrk="0" hangingPunct="0">
              <a:defRPr kumimoji="1">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charset="-120"/>
              </a:defRPr>
            </a:lvl9pPr>
          </a:lstStyle>
          <a:p>
            <a:pPr>
              <a:defRPr/>
            </a:pPr>
            <a:endParaRPr kumimoji="0" lang="zh-TW" altLang="en-US"/>
          </a:p>
        </p:txBody>
      </p:sp>
      <p:sp>
        <p:nvSpPr>
          <p:cNvPr id="7" name="Rectangle 35">
            <a:extLst>
              <a:ext uri="{FF2B5EF4-FFF2-40B4-BE49-F238E27FC236}">
                <a16:creationId xmlns:a16="http://schemas.microsoft.com/office/drawing/2014/main" id="{D68AAA33-B0F9-4B45-9E45-7A78A0597C3F}"/>
              </a:ext>
            </a:extLst>
          </p:cNvPr>
          <p:cNvSpPr>
            <a:spLocks noChangeArrowheads="1"/>
          </p:cNvSpPr>
          <p:nvPr/>
        </p:nvSpPr>
        <p:spPr bwMode="gray">
          <a:xfrm>
            <a:off x="0" y="2590800"/>
            <a:ext cx="6794500" cy="1371600"/>
          </a:xfrm>
          <a:prstGeom prst="rect">
            <a:avLst/>
          </a:prstGeom>
          <a:solidFill>
            <a:schemeClr val="tx1"/>
          </a:solidFill>
          <a:ln>
            <a:noFill/>
          </a:ln>
          <a:effectLst/>
        </p:spPr>
        <p:txBody>
          <a:bodyPr wrap="none" anchor="ctr"/>
          <a:lstStyle>
            <a:lvl1pPr eaLnBrk="0" hangingPunct="0">
              <a:defRPr kumimoji="1">
                <a:solidFill>
                  <a:schemeClr val="tx1"/>
                </a:solidFill>
                <a:latin typeface="Times New Roman" pitchFamily="18" charset="0"/>
                <a:ea typeface="新細明體" charset="-120"/>
              </a:defRPr>
            </a:lvl1pPr>
            <a:lvl2pPr marL="742950" indent="-285750" eaLnBrk="0" hangingPunct="0">
              <a:defRPr kumimoji="1">
                <a:solidFill>
                  <a:schemeClr val="tx1"/>
                </a:solidFill>
                <a:latin typeface="Times New Roman" pitchFamily="18" charset="0"/>
                <a:ea typeface="新細明體" charset="-120"/>
              </a:defRPr>
            </a:lvl2pPr>
            <a:lvl3pPr marL="1143000" indent="-228600" eaLnBrk="0" hangingPunct="0">
              <a:defRPr kumimoji="1">
                <a:solidFill>
                  <a:schemeClr val="tx1"/>
                </a:solidFill>
                <a:latin typeface="Times New Roman" pitchFamily="18" charset="0"/>
                <a:ea typeface="新細明體" charset="-120"/>
              </a:defRPr>
            </a:lvl3pPr>
            <a:lvl4pPr marL="1600200" indent="-228600" eaLnBrk="0" hangingPunct="0">
              <a:defRPr kumimoji="1">
                <a:solidFill>
                  <a:schemeClr val="tx1"/>
                </a:solidFill>
                <a:latin typeface="Times New Roman" pitchFamily="18" charset="0"/>
                <a:ea typeface="新細明體" charset="-120"/>
              </a:defRPr>
            </a:lvl4pPr>
            <a:lvl5pPr marL="2057400" indent="-228600" eaLnBrk="0" hangingPunct="0">
              <a:defRPr kumimoji="1">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charset="-120"/>
              </a:defRPr>
            </a:lvl9pPr>
          </a:lstStyle>
          <a:p>
            <a:pPr>
              <a:defRPr/>
            </a:pPr>
            <a:endParaRPr kumimoji="0" lang="zh-TW" altLang="en-US"/>
          </a:p>
        </p:txBody>
      </p:sp>
      <p:sp>
        <p:nvSpPr>
          <p:cNvPr id="8" name="Rectangle 36">
            <a:extLst>
              <a:ext uri="{FF2B5EF4-FFF2-40B4-BE49-F238E27FC236}">
                <a16:creationId xmlns:a16="http://schemas.microsoft.com/office/drawing/2014/main" id="{EAEB4073-C07F-4D88-9D48-DF27B5453804}"/>
              </a:ext>
            </a:extLst>
          </p:cNvPr>
          <p:cNvSpPr>
            <a:spLocks noChangeArrowheads="1"/>
          </p:cNvSpPr>
          <p:nvPr/>
        </p:nvSpPr>
        <p:spPr bwMode="gray">
          <a:xfrm flipH="1" flipV="1">
            <a:off x="0" y="3886200"/>
            <a:ext cx="6400800" cy="457200"/>
          </a:xfrm>
          <a:prstGeom prst="rect">
            <a:avLst/>
          </a:prstGeom>
          <a:solidFill>
            <a:schemeClr val="tx1"/>
          </a:solidFill>
          <a:ln>
            <a:noFill/>
          </a:ln>
          <a:effectLst/>
        </p:spPr>
        <p:txBody>
          <a:bodyPr wrap="none" anchor="ctr"/>
          <a:lstStyle>
            <a:lvl1pPr eaLnBrk="0" hangingPunct="0">
              <a:defRPr kumimoji="1">
                <a:solidFill>
                  <a:schemeClr val="tx1"/>
                </a:solidFill>
                <a:latin typeface="Times New Roman" pitchFamily="18" charset="0"/>
                <a:ea typeface="新細明體" charset="-120"/>
              </a:defRPr>
            </a:lvl1pPr>
            <a:lvl2pPr marL="742950" indent="-285750" eaLnBrk="0" hangingPunct="0">
              <a:defRPr kumimoji="1">
                <a:solidFill>
                  <a:schemeClr val="tx1"/>
                </a:solidFill>
                <a:latin typeface="Times New Roman" pitchFamily="18" charset="0"/>
                <a:ea typeface="新細明體" charset="-120"/>
              </a:defRPr>
            </a:lvl2pPr>
            <a:lvl3pPr marL="1143000" indent="-228600" eaLnBrk="0" hangingPunct="0">
              <a:defRPr kumimoji="1">
                <a:solidFill>
                  <a:schemeClr val="tx1"/>
                </a:solidFill>
                <a:latin typeface="Times New Roman" pitchFamily="18" charset="0"/>
                <a:ea typeface="新細明體" charset="-120"/>
              </a:defRPr>
            </a:lvl3pPr>
            <a:lvl4pPr marL="1600200" indent="-228600" eaLnBrk="0" hangingPunct="0">
              <a:defRPr kumimoji="1">
                <a:solidFill>
                  <a:schemeClr val="tx1"/>
                </a:solidFill>
                <a:latin typeface="Times New Roman" pitchFamily="18" charset="0"/>
                <a:ea typeface="新細明體" charset="-120"/>
              </a:defRPr>
            </a:lvl4pPr>
            <a:lvl5pPr marL="2057400" indent="-228600" eaLnBrk="0" hangingPunct="0">
              <a:defRPr kumimoji="1">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charset="-120"/>
              </a:defRPr>
            </a:lvl9pPr>
          </a:lstStyle>
          <a:p>
            <a:pPr>
              <a:defRPr/>
            </a:pPr>
            <a:endParaRPr kumimoji="0" lang="zh-TW" altLang="en-US"/>
          </a:p>
        </p:txBody>
      </p:sp>
      <p:sp>
        <p:nvSpPr>
          <p:cNvPr id="9" name="Rectangle 37">
            <a:extLst>
              <a:ext uri="{FF2B5EF4-FFF2-40B4-BE49-F238E27FC236}">
                <a16:creationId xmlns:a16="http://schemas.microsoft.com/office/drawing/2014/main" id="{7BC9597F-075D-4366-8B8F-D6C3D73DBC10}"/>
              </a:ext>
            </a:extLst>
          </p:cNvPr>
          <p:cNvSpPr>
            <a:spLocks noChangeArrowheads="1"/>
          </p:cNvSpPr>
          <p:nvPr/>
        </p:nvSpPr>
        <p:spPr bwMode="gray">
          <a:xfrm>
            <a:off x="0" y="0"/>
            <a:ext cx="228600" cy="6858000"/>
          </a:xfrm>
          <a:prstGeom prst="rect">
            <a:avLst/>
          </a:prstGeom>
          <a:gradFill rotWithShape="0">
            <a:gsLst>
              <a:gs pos="0">
                <a:schemeClr val="tx1">
                  <a:gamma/>
                  <a:tint val="23529"/>
                  <a:invGamma/>
                </a:schemeClr>
              </a:gs>
              <a:gs pos="100000">
                <a:schemeClr val="tx1"/>
              </a:gs>
            </a:gsLst>
            <a:lin ang="0" scaled="1"/>
          </a:gradFill>
          <a:ln>
            <a:noFill/>
          </a:ln>
          <a:effectLst/>
        </p:spPr>
        <p:txBody>
          <a:bodyPr wrap="none" anchor="ctr"/>
          <a:lstStyle/>
          <a:p>
            <a:pPr>
              <a:defRPr/>
            </a:pPr>
            <a:endParaRPr kumimoji="0" lang="zh-TW" altLang="en-US">
              <a:ea typeface="新細明體" charset="-120"/>
            </a:endParaRPr>
          </a:p>
        </p:txBody>
      </p:sp>
      <p:sp>
        <p:nvSpPr>
          <p:cNvPr id="10" name="Rectangle 38">
            <a:extLst>
              <a:ext uri="{FF2B5EF4-FFF2-40B4-BE49-F238E27FC236}">
                <a16:creationId xmlns:a16="http://schemas.microsoft.com/office/drawing/2014/main" id="{8E24F693-776F-457D-A6B3-EA230BD40807}"/>
              </a:ext>
            </a:extLst>
          </p:cNvPr>
          <p:cNvSpPr>
            <a:spLocks noChangeArrowheads="1"/>
          </p:cNvSpPr>
          <p:nvPr/>
        </p:nvSpPr>
        <p:spPr bwMode="gray">
          <a:xfrm>
            <a:off x="5946775" y="2590800"/>
            <a:ext cx="841375" cy="914400"/>
          </a:xfrm>
          <a:prstGeom prst="rect">
            <a:avLst/>
          </a:prstGeom>
          <a:solidFill>
            <a:schemeClr val="accent1"/>
          </a:solidFill>
          <a:ln>
            <a:noFill/>
          </a:ln>
          <a:effectLst/>
        </p:spPr>
        <p:txBody>
          <a:bodyPr wrap="none" anchor="ctr"/>
          <a:lstStyle>
            <a:lvl1pPr eaLnBrk="0" hangingPunct="0">
              <a:defRPr kumimoji="1">
                <a:solidFill>
                  <a:schemeClr val="tx1"/>
                </a:solidFill>
                <a:latin typeface="Times New Roman" pitchFamily="18" charset="0"/>
                <a:ea typeface="新細明體" charset="-120"/>
              </a:defRPr>
            </a:lvl1pPr>
            <a:lvl2pPr marL="742950" indent="-285750" eaLnBrk="0" hangingPunct="0">
              <a:defRPr kumimoji="1">
                <a:solidFill>
                  <a:schemeClr val="tx1"/>
                </a:solidFill>
                <a:latin typeface="Times New Roman" pitchFamily="18" charset="0"/>
                <a:ea typeface="新細明體" charset="-120"/>
              </a:defRPr>
            </a:lvl2pPr>
            <a:lvl3pPr marL="1143000" indent="-228600" eaLnBrk="0" hangingPunct="0">
              <a:defRPr kumimoji="1">
                <a:solidFill>
                  <a:schemeClr val="tx1"/>
                </a:solidFill>
                <a:latin typeface="Times New Roman" pitchFamily="18" charset="0"/>
                <a:ea typeface="新細明體" charset="-120"/>
              </a:defRPr>
            </a:lvl3pPr>
            <a:lvl4pPr marL="1600200" indent="-228600" eaLnBrk="0" hangingPunct="0">
              <a:defRPr kumimoji="1">
                <a:solidFill>
                  <a:schemeClr val="tx1"/>
                </a:solidFill>
                <a:latin typeface="Times New Roman" pitchFamily="18" charset="0"/>
                <a:ea typeface="新細明體" charset="-120"/>
              </a:defRPr>
            </a:lvl4pPr>
            <a:lvl5pPr marL="2057400" indent="-228600" eaLnBrk="0" hangingPunct="0">
              <a:defRPr kumimoji="1">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charset="-120"/>
              </a:defRPr>
            </a:lvl9pPr>
          </a:lstStyle>
          <a:p>
            <a:pPr>
              <a:defRPr/>
            </a:pPr>
            <a:endParaRPr kumimoji="0" lang="zh-TW" altLang="en-US"/>
          </a:p>
        </p:txBody>
      </p:sp>
      <p:sp>
        <p:nvSpPr>
          <p:cNvPr id="11" name="Oval 39">
            <a:extLst>
              <a:ext uri="{FF2B5EF4-FFF2-40B4-BE49-F238E27FC236}">
                <a16:creationId xmlns:a16="http://schemas.microsoft.com/office/drawing/2014/main" id="{50E9AC13-A19D-4D5B-BF26-23B0476C97D7}"/>
              </a:ext>
            </a:extLst>
          </p:cNvPr>
          <p:cNvSpPr>
            <a:spLocks noChangeArrowheads="1"/>
          </p:cNvSpPr>
          <p:nvPr/>
        </p:nvSpPr>
        <p:spPr bwMode="gray">
          <a:xfrm flipH="1">
            <a:off x="5946775" y="3505200"/>
            <a:ext cx="838200" cy="838200"/>
          </a:xfrm>
          <a:prstGeom prst="ellipse">
            <a:avLst/>
          </a:prstGeom>
          <a:solidFill>
            <a:schemeClr val="tx1"/>
          </a:solidFill>
          <a:ln w="6350">
            <a:solidFill>
              <a:schemeClr val="bg2"/>
            </a:solidFill>
            <a:miter lim="800000"/>
            <a:headEnd/>
            <a:tailEnd/>
          </a:ln>
          <a:effectLst/>
        </p:spPr>
        <p:txBody>
          <a:bodyPr wrap="none" anchor="ctr"/>
          <a:lstStyle>
            <a:lvl1pPr eaLnBrk="0" hangingPunct="0">
              <a:defRPr kumimoji="1">
                <a:solidFill>
                  <a:schemeClr val="tx1"/>
                </a:solidFill>
                <a:latin typeface="Times New Roman" pitchFamily="18" charset="0"/>
                <a:ea typeface="新細明體" charset="-120"/>
              </a:defRPr>
            </a:lvl1pPr>
            <a:lvl2pPr marL="742950" indent="-285750" eaLnBrk="0" hangingPunct="0">
              <a:defRPr kumimoji="1">
                <a:solidFill>
                  <a:schemeClr val="tx1"/>
                </a:solidFill>
                <a:latin typeface="Times New Roman" pitchFamily="18" charset="0"/>
                <a:ea typeface="新細明體" charset="-120"/>
              </a:defRPr>
            </a:lvl2pPr>
            <a:lvl3pPr marL="1143000" indent="-228600" eaLnBrk="0" hangingPunct="0">
              <a:defRPr kumimoji="1">
                <a:solidFill>
                  <a:schemeClr val="tx1"/>
                </a:solidFill>
                <a:latin typeface="Times New Roman" pitchFamily="18" charset="0"/>
                <a:ea typeface="新細明體" charset="-120"/>
              </a:defRPr>
            </a:lvl3pPr>
            <a:lvl4pPr marL="1600200" indent="-228600" eaLnBrk="0" hangingPunct="0">
              <a:defRPr kumimoji="1">
                <a:solidFill>
                  <a:schemeClr val="tx1"/>
                </a:solidFill>
                <a:latin typeface="Times New Roman" pitchFamily="18" charset="0"/>
                <a:ea typeface="新細明體" charset="-120"/>
              </a:defRPr>
            </a:lvl4pPr>
            <a:lvl5pPr marL="2057400" indent="-228600" eaLnBrk="0" hangingPunct="0">
              <a:defRPr kumimoji="1">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charset="-120"/>
              </a:defRPr>
            </a:lvl9pPr>
          </a:lstStyle>
          <a:p>
            <a:pPr>
              <a:defRPr/>
            </a:pPr>
            <a:endParaRPr kumimoji="0" lang="zh-TW" altLang="en-US"/>
          </a:p>
        </p:txBody>
      </p:sp>
      <p:grpSp>
        <p:nvGrpSpPr>
          <p:cNvPr id="12" name="Group 40">
            <a:extLst>
              <a:ext uri="{FF2B5EF4-FFF2-40B4-BE49-F238E27FC236}">
                <a16:creationId xmlns:a16="http://schemas.microsoft.com/office/drawing/2014/main" id="{05B279BB-CACD-4C59-9E89-25B27B38E2B2}"/>
              </a:ext>
            </a:extLst>
          </p:cNvPr>
          <p:cNvGrpSpPr>
            <a:grpSpLocks/>
          </p:cNvGrpSpPr>
          <p:nvPr/>
        </p:nvGrpSpPr>
        <p:grpSpPr bwMode="auto">
          <a:xfrm>
            <a:off x="228600" y="1447800"/>
            <a:ext cx="8915400" cy="3581400"/>
            <a:chOff x="144" y="912"/>
            <a:chExt cx="5616" cy="2256"/>
          </a:xfrm>
        </p:grpSpPr>
        <p:sp>
          <p:nvSpPr>
            <p:cNvPr id="13" name="Line 41">
              <a:extLst>
                <a:ext uri="{FF2B5EF4-FFF2-40B4-BE49-F238E27FC236}">
                  <a16:creationId xmlns:a16="http://schemas.microsoft.com/office/drawing/2014/main" id="{8DE730A2-48FF-4A46-A7CC-A66DFA6AB410}"/>
                </a:ext>
              </a:extLst>
            </p:cNvPr>
            <p:cNvSpPr>
              <a:spLocks noChangeShapeType="1"/>
            </p:cNvSpPr>
            <p:nvPr/>
          </p:nvSpPr>
          <p:spPr bwMode="gray">
            <a:xfrm>
              <a:off x="144" y="2208"/>
              <a:ext cx="4752"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14" name="Line 42">
              <a:extLst>
                <a:ext uri="{FF2B5EF4-FFF2-40B4-BE49-F238E27FC236}">
                  <a16:creationId xmlns:a16="http://schemas.microsoft.com/office/drawing/2014/main" id="{7B61839B-D28A-472E-BA80-1BF230BFB276}"/>
                </a:ext>
              </a:extLst>
            </p:cNvPr>
            <p:cNvSpPr>
              <a:spLocks noChangeShapeType="1"/>
            </p:cNvSpPr>
            <p:nvPr/>
          </p:nvSpPr>
          <p:spPr bwMode="gray">
            <a:xfrm>
              <a:off x="144" y="2736"/>
              <a:ext cx="4752"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15" name="Line 43">
              <a:extLst>
                <a:ext uri="{FF2B5EF4-FFF2-40B4-BE49-F238E27FC236}">
                  <a16:creationId xmlns:a16="http://schemas.microsoft.com/office/drawing/2014/main" id="{2DADAA57-168E-4CD6-8896-89778AA21813}"/>
                </a:ext>
              </a:extLst>
            </p:cNvPr>
            <p:cNvSpPr>
              <a:spLocks noChangeShapeType="1"/>
            </p:cNvSpPr>
            <p:nvPr/>
          </p:nvSpPr>
          <p:spPr bwMode="gray">
            <a:xfrm>
              <a:off x="144" y="1632"/>
              <a:ext cx="4752"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16" name="Line 44">
              <a:extLst>
                <a:ext uri="{FF2B5EF4-FFF2-40B4-BE49-F238E27FC236}">
                  <a16:creationId xmlns:a16="http://schemas.microsoft.com/office/drawing/2014/main" id="{C80A0E63-6EBF-49A2-B80F-98D6EC14861F}"/>
                </a:ext>
              </a:extLst>
            </p:cNvPr>
            <p:cNvSpPr>
              <a:spLocks noChangeShapeType="1"/>
            </p:cNvSpPr>
            <p:nvPr/>
          </p:nvSpPr>
          <p:spPr bwMode="gray">
            <a:xfrm>
              <a:off x="4800" y="912"/>
              <a:ext cx="0" cy="2256"/>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17" name="Line 45">
              <a:extLst>
                <a:ext uri="{FF2B5EF4-FFF2-40B4-BE49-F238E27FC236}">
                  <a16:creationId xmlns:a16="http://schemas.microsoft.com/office/drawing/2014/main" id="{2827853A-DBF9-4C99-825C-3BAF3A0D6CAC}"/>
                </a:ext>
              </a:extLst>
            </p:cNvPr>
            <p:cNvSpPr>
              <a:spLocks noChangeShapeType="1"/>
            </p:cNvSpPr>
            <p:nvPr/>
          </p:nvSpPr>
          <p:spPr bwMode="gray">
            <a:xfrm>
              <a:off x="3744" y="912"/>
              <a:ext cx="0" cy="2256"/>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18" name="Line 46">
              <a:extLst>
                <a:ext uri="{FF2B5EF4-FFF2-40B4-BE49-F238E27FC236}">
                  <a16:creationId xmlns:a16="http://schemas.microsoft.com/office/drawing/2014/main" id="{433BB100-3BAC-4274-838C-156010EF258B}"/>
                </a:ext>
              </a:extLst>
            </p:cNvPr>
            <p:cNvSpPr>
              <a:spLocks noChangeShapeType="1"/>
            </p:cNvSpPr>
            <p:nvPr/>
          </p:nvSpPr>
          <p:spPr bwMode="gray">
            <a:xfrm>
              <a:off x="4278" y="912"/>
              <a:ext cx="0" cy="2256"/>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19" name="Line 47">
              <a:extLst>
                <a:ext uri="{FF2B5EF4-FFF2-40B4-BE49-F238E27FC236}">
                  <a16:creationId xmlns:a16="http://schemas.microsoft.com/office/drawing/2014/main" id="{42C4E0A0-1EBE-4D98-AA4D-93A71BE36562}"/>
                </a:ext>
              </a:extLst>
            </p:cNvPr>
            <p:cNvSpPr>
              <a:spLocks noChangeShapeType="1"/>
            </p:cNvSpPr>
            <p:nvPr/>
          </p:nvSpPr>
          <p:spPr bwMode="gray">
            <a:xfrm>
              <a:off x="3212" y="912"/>
              <a:ext cx="0" cy="2256"/>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20" name="Line 48">
              <a:extLst>
                <a:ext uri="{FF2B5EF4-FFF2-40B4-BE49-F238E27FC236}">
                  <a16:creationId xmlns:a16="http://schemas.microsoft.com/office/drawing/2014/main" id="{9B043BB6-5858-430D-B366-DA658B2ACF72}"/>
                </a:ext>
              </a:extLst>
            </p:cNvPr>
            <p:cNvSpPr>
              <a:spLocks noChangeShapeType="1"/>
            </p:cNvSpPr>
            <p:nvPr/>
          </p:nvSpPr>
          <p:spPr bwMode="gray">
            <a:xfrm>
              <a:off x="3024" y="1056"/>
              <a:ext cx="2736"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grpSp>
      <p:pic>
        <p:nvPicPr>
          <p:cNvPr id="21" name="Picture 49" descr="C:\Users\leech\AppData\Local\Temp\Rar$DI18.580\Taipei Tech Logo-有白邊.png">
            <a:extLst>
              <a:ext uri="{FF2B5EF4-FFF2-40B4-BE49-F238E27FC236}">
                <a16:creationId xmlns:a16="http://schemas.microsoft.com/office/drawing/2014/main" id="{595CB3AA-8F73-46B0-A316-7B36BD1A1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00323" y="3682418"/>
            <a:ext cx="2613978" cy="153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校徽(三)">
            <a:extLst>
              <a:ext uri="{FF2B5EF4-FFF2-40B4-BE49-F238E27FC236}">
                <a16:creationId xmlns:a16="http://schemas.microsoft.com/office/drawing/2014/main" id="{FDC2B22C-575E-499F-844E-648C8613BF2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95775" y="5029200"/>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 descr="校徽(三)">
            <a:extLst>
              <a:ext uri="{FF2B5EF4-FFF2-40B4-BE49-F238E27FC236}">
                <a16:creationId xmlns:a16="http://schemas.microsoft.com/office/drawing/2014/main" id="{E9F4FDC1-CAA1-47B5-89F9-722251EC64F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63863" y="5018088"/>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descr="校徽(一)">
            <a:extLst>
              <a:ext uri="{FF2B5EF4-FFF2-40B4-BE49-F238E27FC236}">
                <a16:creationId xmlns:a16="http://schemas.microsoft.com/office/drawing/2014/main" id="{2FF98F30-B1FA-4E9B-8E1D-25B8E38DF75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8313" y="5024438"/>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descr="校徽(二)">
            <a:extLst>
              <a:ext uri="{FF2B5EF4-FFF2-40B4-BE49-F238E27FC236}">
                <a16:creationId xmlns:a16="http://schemas.microsoft.com/office/drawing/2014/main" id="{A0CD51AF-8A1B-4D79-BC3D-937CD88CC9DE}"/>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774825" y="5024438"/>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 descr="校徽(四)">
            <a:extLst>
              <a:ext uri="{FF2B5EF4-FFF2-40B4-BE49-F238E27FC236}">
                <a16:creationId xmlns:a16="http://schemas.microsoft.com/office/drawing/2014/main" id="{C0957FAE-5E9B-4B39-B73A-B89085C0FB10}"/>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724525" y="5162550"/>
            <a:ext cx="14382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241300" y="2708275"/>
            <a:ext cx="4860925" cy="1512888"/>
          </a:xfrm>
        </p:spPr>
        <p:txBody>
          <a:bodyPr/>
          <a:lstStyle>
            <a:lvl1pPr>
              <a:defRPr sz="4800" b="0">
                <a:solidFill>
                  <a:schemeClr val="bg1"/>
                </a:solidFill>
                <a:latin typeface="CircleFont" panose="02010600010101010101" pitchFamily="2" charset="-122"/>
                <a:ea typeface="CircleFont" panose="02010600010101010101" pitchFamily="2" charset="-122"/>
              </a:defRPr>
            </a:lvl1pPr>
          </a:lstStyle>
          <a:p>
            <a:pPr lvl="0"/>
            <a:r>
              <a:rPr lang="zh-TW" altLang="en-US" noProof="0" dirty="0"/>
              <a:t>按一下以編輯母片標題樣式</a:t>
            </a:r>
            <a:endParaRPr lang="en-US" altLang="ko-KR" noProof="0" dirty="0"/>
          </a:p>
        </p:txBody>
      </p:sp>
      <p:sp>
        <p:nvSpPr>
          <p:cNvPr id="13334" name="Rectangle 22"/>
          <p:cNvSpPr>
            <a:spLocks noGrp="1" noChangeArrowheads="1"/>
          </p:cNvSpPr>
          <p:nvPr>
            <p:ph type="subTitle" sz="quarter" idx="1"/>
          </p:nvPr>
        </p:nvSpPr>
        <p:spPr>
          <a:xfrm>
            <a:off x="539751" y="4479925"/>
            <a:ext cx="5251450" cy="533400"/>
          </a:xfrm>
        </p:spPr>
        <p:txBody>
          <a:bodyPr/>
          <a:lstStyle>
            <a:lvl1pPr marL="0" indent="0" algn="r">
              <a:buFont typeface="Wingdings" pitchFamily="2" charset="2"/>
              <a:buNone/>
              <a:defRPr/>
            </a:lvl1pPr>
          </a:lstStyle>
          <a:p>
            <a:pPr lvl="0"/>
            <a:r>
              <a:rPr lang="zh-TW" altLang="en-US" noProof="0" dirty="0"/>
              <a:t>按一下以編輯母片副標題樣式</a:t>
            </a:r>
            <a:endParaRPr lang="en-US" altLang="ko-KR" noProof="0" dirty="0"/>
          </a:p>
        </p:txBody>
      </p:sp>
      <p:sp>
        <p:nvSpPr>
          <p:cNvPr id="27" name="Rectangle 23">
            <a:extLst>
              <a:ext uri="{FF2B5EF4-FFF2-40B4-BE49-F238E27FC236}">
                <a16:creationId xmlns:a16="http://schemas.microsoft.com/office/drawing/2014/main" id="{F857C45A-FA47-424E-AD3B-19B5F7F60597}"/>
              </a:ext>
            </a:extLst>
          </p:cNvPr>
          <p:cNvSpPr>
            <a:spLocks noGrp="1" noChangeArrowheads="1"/>
          </p:cNvSpPr>
          <p:nvPr>
            <p:ph type="dt" sz="quarter" idx="10"/>
          </p:nvPr>
        </p:nvSpPr>
        <p:spPr>
          <a:xfrm>
            <a:off x="457200" y="6553200"/>
            <a:ext cx="2133600" cy="152400"/>
          </a:xfrm>
          <a:prstGeom prst="rect">
            <a:avLst/>
          </a:prstGeom>
        </p:spPr>
        <p:txBody>
          <a:bodyPr/>
          <a:lstStyle>
            <a:lvl1pPr>
              <a:defRPr sz="1400">
                <a:latin typeface="Times New Roman" panose="02020603050405020304" pitchFamily="18" charset="0"/>
              </a:defRPr>
            </a:lvl1pPr>
          </a:lstStyle>
          <a:p>
            <a:pPr>
              <a:defRPr/>
            </a:pPr>
            <a:fld id="{A7CAB043-70E4-4C19-B2E1-CCA41057908F}" type="datetime1">
              <a:rPr lang="zh-TW" altLang="en-US"/>
              <a:pPr>
                <a:defRPr/>
              </a:pPr>
              <a:t>2023/4/21</a:t>
            </a:fld>
            <a:endParaRPr lang="en-US" altLang="ko-KR"/>
          </a:p>
        </p:txBody>
      </p:sp>
      <p:sp>
        <p:nvSpPr>
          <p:cNvPr id="28" name="Rectangle 25">
            <a:extLst>
              <a:ext uri="{FF2B5EF4-FFF2-40B4-BE49-F238E27FC236}">
                <a16:creationId xmlns:a16="http://schemas.microsoft.com/office/drawing/2014/main" id="{DC4842C0-9F1B-40D2-BCE3-77CDC46DA82D}"/>
              </a:ext>
            </a:extLst>
          </p:cNvPr>
          <p:cNvSpPr>
            <a:spLocks noGrp="1" noChangeArrowheads="1"/>
          </p:cNvSpPr>
          <p:nvPr>
            <p:ph type="sldNum" sz="quarter" idx="11"/>
          </p:nvPr>
        </p:nvSpPr>
        <p:spPr>
          <a:xfrm>
            <a:off x="3059113" y="6524625"/>
            <a:ext cx="2133600" cy="152400"/>
          </a:xfrm>
        </p:spPr>
        <p:txBody>
          <a:bodyPr/>
          <a:lstStyle>
            <a:lvl1pPr algn="r">
              <a:defRPr sz="1400">
                <a:latin typeface="Times New Roman" panose="02020603050405020304" pitchFamily="18" charset="0"/>
              </a:defRPr>
            </a:lvl1pPr>
          </a:lstStyle>
          <a:p>
            <a:pPr>
              <a:defRPr/>
            </a:pPr>
            <a:fld id="{93852249-E151-47A5-B9BE-F1D7A3BD6FF6}" type="slidenum">
              <a:rPr lang="ko-KR" altLang="en-US"/>
              <a:pPr>
                <a:defRPr/>
              </a:pPr>
              <a:t>‹#›</a:t>
            </a:fld>
            <a:endParaRPr lang="en-US" altLang="ko-KR"/>
          </a:p>
        </p:txBody>
      </p:sp>
      <p:pic>
        <p:nvPicPr>
          <p:cNvPr id="29" name="圖片 28">
            <a:extLst>
              <a:ext uri="{FF2B5EF4-FFF2-40B4-BE49-F238E27FC236}">
                <a16:creationId xmlns:a16="http://schemas.microsoft.com/office/drawing/2014/main" id="{7AC95903-9BC4-4A07-AD59-E304AEA1A49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175812">
            <a:off x="7621206" y="5400422"/>
            <a:ext cx="1274993" cy="1227265"/>
          </a:xfrm>
          <a:prstGeom prst="rect">
            <a:avLst/>
          </a:prstGeom>
        </p:spPr>
      </p:pic>
    </p:spTree>
    <p:extLst>
      <p:ext uri="{BB962C8B-B14F-4D97-AF65-F5344CB8AC3E}">
        <p14:creationId xmlns:p14="http://schemas.microsoft.com/office/powerpoint/2010/main" val="3296939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3">
            <a:extLst>
              <a:ext uri="{FF2B5EF4-FFF2-40B4-BE49-F238E27FC236}">
                <a16:creationId xmlns:a16="http://schemas.microsoft.com/office/drawing/2014/main" id="{80ECB926-2DBF-4A0F-B794-CFC74CF3BE70}"/>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94A42562-1843-4CDC-B64E-560B6FB8DF48}" type="datetime1">
              <a:rPr lang="zh-TW" altLang="en-US"/>
              <a:pPr>
                <a:defRPr/>
              </a:pPr>
              <a:t>2023/4/21</a:t>
            </a:fld>
            <a:endParaRPr lang="en-US" altLang="ko-KR"/>
          </a:p>
        </p:txBody>
      </p:sp>
      <p:sp>
        <p:nvSpPr>
          <p:cNvPr id="5" name="Rectangle 25">
            <a:extLst>
              <a:ext uri="{FF2B5EF4-FFF2-40B4-BE49-F238E27FC236}">
                <a16:creationId xmlns:a16="http://schemas.microsoft.com/office/drawing/2014/main" id="{468C3FF2-0869-45C4-9D63-1299FB3A9D74}"/>
              </a:ext>
            </a:extLst>
          </p:cNvPr>
          <p:cNvSpPr>
            <a:spLocks noGrp="1" noChangeArrowheads="1"/>
          </p:cNvSpPr>
          <p:nvPr>
            <p:ph type="sldNum" sz="quarter" idx="11"/>
          </p:nvPr>
        </p:nvSpPr>
        <p:spPr/>
        <p:txBody>
          <a:bodyPr/>
          <a:lstStyle>
            <a:lvl1pPr>
              <a:defRPr/>
            </a:lvl1pPr>
          </a:lstStyle>
          <a:p>
            <a:pPr>
              <a:defRPr/>
            </a:pPr>
            <a:fld id="{7A22A452-E436-4421-A219-947710CD3440}" type="slidenum">
              <a:rPr lang="ko-KR" altLang="en-US"/>
              <a:pPr>
                <a:defRPr/>
              </a:pPr>
              <a:t>‹#›</a:t>
            </a:fld>
            <a:endParaRPr lang="en-US" altLang="ko-KR"/>
          </a:p>
        </p:txBody>
      </p:sp>
    </p:spTree>
    <p:extLst>
      <p:ext uri="{BB962C8B-B14F-4D97-AF65-F5344CB8AC3E}">
        <p14:creationId xmlns:p14="http://schemas.microsoft.com/office/powerpoint/2010/main" val="3686920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83388" y="404813"/>
            <a:ext cx="2108200" cy="5919787"/>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404813"/>
            <a:ext cx="6173788" cy="591978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3">
            <a:extLst>
              <a:ext uri="{FF2B5EF4-FFF2-40B4-BE49-F238E27FC236}">
                <a16:creationId xmlns:a16="http://schemas.microsoft.com/office/drawing/2014/main" id="{90A79F78-4F06-4304-98A4-8C224847A132}"/>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30DE9CEE-1EC7-420A-B8AF-7737CD85DD9E}" type="datetime1">
              <a:rPr lang="zh-TW" altLang="en-US"/>
              <a:pPr>
                <a:defRPr/>
              </a:pPr>
              <a:t>2023/4/21</a:t>
            </a:fld>
            <a:endParaRPr lang="en-US" altLang="ko-KR"/>
          </a:p>
        </p:txBody>
      </p:sp>
      <p:sp>
        <p:nvSpPr>
          <p:cNvPr id="5" name="Rectangle 25">
            <a:extLst>
              <a:ext uri="{FF2B5EF4-FFF2-40B4-BE49-F238E27FC236}">
                <a16:creationId xmlns:a16="http://schemas.microsoft.com/office/drawing/2014/main" id="{602296A3-4E55-49DB-87DF-E48B960337DA}"/>
              </a:ext>
            </a:extLst>
          </p:cNvPr>
          <p:cNvSpPr>
            <a:spLocks noGrp="1" noChangeArrowheads="1"/>
          </p:cNvSpPr>
          <p:nvPr>
            <p:ph type="sldNum" sz="quarter" idx="11"/>
          </p:nvPr>
        </p:nvSpPr>
        <p:spPr/>
        <p:txBody>
          <a:bodyPr/>
          <a:lstStyle>
            <a:lvl1pPr>
              <a:defRPr/>
            </a:lvl1pPr>
          </a:lstStyle>
          <a:p>
            <a:pPr>
              <a:defRPr/>
            </a:pPr>
            <a:fld id="{CF62A87B-3F42-491D-8E0E-E961D958340E}" type="slidenum">
              <a:rPr lang="ko-KR" altLang="en-US"/>
              <a:pPr>
                <a:defRPr/>
              </a:pPr>
              <a:t>‹#›</a:t>
            </a:fld>
            <a:endParaRPr lang="en-US" altLang="ko-KR"/>
          </a:p>
        </p:txBody>
      </p:sp>
    </p:spTree>
    <p:extLst>
      <p:ext uri="{BB962C8B-B14F-4D97-AF65-F5344CB8AC3E}">
        <p14:creationId xmlns:p14="http://schemas.microsoft.com/office/powerpoint/2010/main" val="2596261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標題，文字及圖表">
    <p:spTree>
      <p:nvGrpSpPr>
        <p:cNvPr id="1" name=""/>
        <p:cNvGrpSpPr/>
        <p:nvPr/>
      </p:nvGrpSpPr>
      <p:grpSpPr>
        <a:xfrm>
          <a:off x="0" y="0"/>
          <a:ext cx="0" cy="0"/>
          <a:chOff x="0" y="0"/>
          <a:chExt cx="0" cy="0"/>
        </a:xfrm>
      </p:grpSpPr>
      <p:sp>
        <p:nvSpPr>
          <p:cNvPr id="2" name="標題 1"/>
          <p:cNvSpPr>
            <a:spLocks noGrp="1"/>
          </p:cNvSpPr>
          <p:nvPr>
            <p:ph type="title"/>
          </p:nvPr>
        </p:nvSpPr>
        <p:spPr>
          <a:xfrm>
            <a:off x="1331913" y="404813"/>
            <a:ext cx="7559675" cy="7207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371600"/>
            <a:ext cx="4038600" cy="49530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圖表版面配置區 3"/>
          <p:cNvSpPr>
            <a:spLocks noGrp="1"/>
          </p:cNvSpPr>
          <p:nvPr>
            <p:ph type="chart" sz="half" idx="2"/>
          </p:nvPr>
        </p:nvSpPr>
        <p:spPr>
          <a:xfrm>
            <a:off x="4648200" y="1371600"/>
            <a:ext cx="4038600" cy="4953000"/>
          </a:xfrm>
        </p:spPr>
        <p:txBody>
          <a:bodyPr/>
          <a:lstStyle/>
          <a:p>
            <a:pPr lvl="0"/>
            <a:r>
              <a:rPr lang="zh-TW" altLang="en-US" noProof="0"/>
              <a:t>按一下圖示以新增圖表</a:t>
            </a:r>
          </a:p>
        </p:txBody>
      </p:sp>
      <p:sp>
        <p:nvSpPr>
          <p:cNvPr id="5" name="Rectangle 23">
            <a:extLst>
              <a:ext uri="{FF2B5EF4-FFF2-40B4-BE49-F238E27FC236}">
                <a16:creationId xmlns:a16="http://schemas.microsoft.com/office/drawing/2014/main" id="{7A7493DD-84FC-4AF4-9457-ACC7A999B8C1}"/>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C11C9A30-0FD3-411C-A62A-81D2CF439BB3}" type="datetime1">
              <a:rPr lang="zh-TW" altLang="en-US"/>
              <a:pPr>
                <a:defRPr/>
              </a:pPr>
              <a:t>2023/4/21</a:t>
            </a:fld>
            <a:endParaRPr lang="en-US" altLang="ko-KR"/>
          </a:p>
        </p:txBody>
      </p:sp>
      <p:sp>
        <p:nvSpPr>
          <p:cNvPr id="6" name="Rectangle 25">
            <a:extLst>
              <a:ext uri="{FF2B5EF4-FFF2-40B4-BE49-F238E27FC236}">
                <a16:creationId xmlns:a16="http://schemas.microsoft.com/office/drawing/2014/main" id="{216AF5A3-94F0-46D9-BA4F-99CD00C760E8}"/>
              </a:ext>
            </a:extLst>
          </p:cNvPr>
          <p:cNvSpPr>
            <a:spLocks noGrp="1" noChangeArrowheads="1"/>
          </p:cNvSpPr>
          <p:nvPr>
            <p:ph type="sldNum" sz="quarter" idx="11"/>
          </p:nvPr>
        </p:nvSpPr>
        <p:spPr/>
        <p:txBody>
          <a:bodyPr/>
          <a:lstStyle>
            <a:lvl1pPr>
              <a:defRPr/>
            </a:lvl1pPr>
          </a:lstStyle>
          <a:p>
            <a:pPr>
              <a:defRPr/>
            </a:pPr>
            <a:fld id="{2D24209E-26BC-4CEA-96E1-C738A2A88DF3}" type="slidenum">
              <a:rPr lang="ko-KR" altLang="en-US"/>
              <a:pPr>
                <a:defRPr/>
              </a:pPr>
              <a:t>‹#›</a:t>
            </a:fld>
            <a:endParaRPr lang="en-US" altLang="ko-KR"/>
          </a:p>
        </p:txBody>
      </p:sp>
    </p:spTree>
    <p:extLst>
      <p:ext uri="{BB962C8B-B14F-4D97-AF65-F5344CB8AC3E}">
        <p14:creationId xmlns:p14="http://schemas.microsoft.com/office/powerpoint/2010/main" val="2141846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25">
            <a:extLst>
              <a:ext uri="{FF2B5EF4-FFF2-40B4-BE49-F238E27FC236}">
                <a16:creationId xmlns:a16="http://schemas.microsoft.com/office/drawing/2014/main" id="{EB2D5A64-B378-4A38-AE75-6F79FAD33521}"/>
              </a:ext>
            </a:extLst>
          </p:cNvPr>
          <p:cNvSpPr>
            <a:spLocks noGrp="1" noChangeArrowheads="1"/>
          </p:cNvSpPr>
          <p:nvPr>
            <p:ph type="sldNum" sz="quarter" idx="11"/>
          </p:nvPr>
        </p:nvSpPr>
        <p:spPr/>
        <p:txBody>
          <a:bodyPr/>
          <a:lstStyle>
            <a:lvl1pPr>
              <a:defRPr/>
            </a:lvl1pPr>
          </a:lstStyle>
          <a:p>
            <a:pPr>
              <a:defRPr/>
            </a:pPr>
            <a:fld id="{AF41B513-81B1-4873-A301-0051AC0783A2}" type="slidenum">
              <a:rPr lang="ko-KR" altLang="en-US"/>
              <a:pPr>
                <a:defRPr/>
              </a:pPr>
              <a:t>‹#›</a:t>
            </a:fld>
            <a:endParaRPr lang="en-US" altLang="ko-KR"/>
          </a:p>
        </p:txBody>
      </p:sp>
    </p:spTree>
    <p:extLst>
      <p:ext uri="{BB962C8B-B14F-4D97-AF65-F5344CB8AC3E}">
        <p14:creationId xmlns:p14="http://schemas.microsoft.com/office/powerpoint/2010/main" val="1147667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23">
            <a:extLst>
              <a:ext uri="{FF2B5EF4-FFF2-40B4-BE49-F238E27FC236}">
                <a16:creationId xmlns:a16="http://schemas.microsoft.com/office/drawing/2014/main" id="{03D00A0B-0AAF-4C67-8D8C-B4D3FED57E48}"/>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0121FCA2-A762-4995-8B07-5AE1360950A7}" type="datetime1">
              <a:rPr lang="zh-TW" altLang="en-US"/>
              <a:pPr>
                <a:defRPr/>
              </a:pPr>
              <a:t>2023/4/21</a:t>
            </a:fld>
            <a:endParaRPr lang="en-US" altLang="ko-KR"/>
          </a:p>
        </p:txBody>
      </p:sp>
      <p:sp>
        <p:nvSpPr>
          <p:cNvPr id="5" name="Rectangle 25">
            <a:extLst>
              <a:ext uri="{FF2B5EF4-FFF2-40B4-BE49-F238E27FC236}">
                <a16:creationId xmlns:a16="http://schemas.microsoft.com/office/drawing/2014/main" id="{258F14A8-9A5B-4CE9-AF9D-5FE518E1FFAF}"/>
              </a:ext>
            </a:extLst>
          </p:cNvPr>
          <p:cNvSpPr>
            <a:spLocks noGrp="1" noChangeArrowheads="1"/>
          </p:cNvSpPr>
          <p:nvPr>
            <p:ph type="sldNum" sz="quarter" idx="11"/>
          </p:nvPr>
        </p:nvSpPr>
        <p:spPr/>
        <p:txBody>
          <a:bodyPr/>
          <a:lstStyle>
            <a:lvl1pPr>
              <a:defRPr/>
            </a:lvl1pPr>
          </a:lstStyle>
          <a:p>
            <a:pPr>
              <a:defRPr/>
            </a:pPr>
            <a:fld id="{E92C3563-E843-4C42-9A2F-C2553BF4C221}" type="slidenum">
              <a:rPr lang="ko-KR" altLang="en-US"/>
              <a:pPr>
                <a:defRPr/>
              </a:pPr>
              <a:t>‹#›</a:t>
            </a:fld>
            <a:endParaRPr lang="en-US" altLang="ko-KR"/>
          </a:p>
        </p:txBody>
      </p:sp>
    </p:spTree>
    <p:extLst>
      <p:ext uri="{BB962C8B-B14F-4D97-AF65-F5344CB8AC3E}">
        <p14:creationId xmlns:p14="http://schemas.microsoft.com/office/powerpoint/2010/main" val="81392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23">
            <a:extLst>
              <a:ext uri="{FF2B5EF4-FFF2-40B4-BE49-F238E27FC236}">
                <a16:creationId xmlns:a16="http://schemas.microsoft.com/office/drawing/2014/main" id="{950AA5C3-3CDF-4354-B39A-E72EF37B798B}"/>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B21B8278-496E-430C-B054-0CC166B3C92B}" type="datetime1">
              <a:rPr lang="zh-TW" altLang="en-US"/>
              <a:pPr>
                <a:defRPr/>
              </a:pPr>
              <a:t>2023/4/21</a:t>
            </a:fld>
            <a:endParaRPr lang="en-US" altLang="ko-KR"/>
          </a:p>
        </p:txBody>
      </p:sp>
      <p:sp>
        <p:nvSpPr>
          <p:cNvPr id="6" name="Rectangle 25">
            <a:extLst>
              <a:ext uri="{FF2B5EF4-FFF2-40B4-BE49-F238E27FC236}">
                <a16:creationId xmlns:a16="http://schemas.microsoft.com/office/drawing/2014/main" id="{4017E3A1-DB2A-4E1B-9898-09508AF694FF}"/>
              </a:ext>
            </a:extLst>
          </p:cNvPr>
          <p:cNvSpPr>
            <a:spLocks noGrp="1" noChangeArrowheads="1"/>
          </p:cNvSpPr>
          <p:nvPr>
            <p:ph type="sldNum" sz="quarter" idx="11"/>
          </p:nvPr>
        </p:nvSpPr>
        <p:spPr/>
        <p:txBody>
          <a:bodyPr/>
          <a:lstStyle>
            <a:lvl1pPr>
              <a:defRPr/>
            </a:lvl1pPr>
          </a:lstStyle>
          <a:p>
            <a:pPr>
              <a:defRPr/>
            </a:pPr>
            <a:fld id="{739E852E-59E2-4577-A6A3-EBB142FD3424}" type="slidenum">
              <a:rPr lang="ko-KR" altLang="en-US"/>
              <a:pPr>
                <a:defRPr/>
              </a:pPr>
              <a:t>‹#›</a:t>
            </a:fld>
            <a:endParaRPr lang="en-US" altLang="ko-KR"/>
          </a:p>
        </p:txBody>
      </p:sp>
    </p:spTree>
    <p:extLst>
      <p:ext uri="{BB962C8B-B14F-4D97-AF65-F5344CB8AC3E}">
        <p14:creationId xmlns:p14="http://schemas.microsoft.com/office/powerpoint/2010/main" val="2979874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23">
            <a:extLst>
              <a:ext uri="{FF2B5EF4-FFF2-40B4-BE49-F238E27FC236}">
                <a16:creationId xmlns:a16="http://schemas.microsoft.com/office/drawing/2014/main" id="{C54D3A89-26EA-4641-B9B2-CF6F4EEA2E4B}"/>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A60A5A79-27F9-4A60-85E2-D5A2D0CC4CA6}" type="datetime1">
              <a:rPr lang="zh-TW" altLang="en-US"/>
              <a:pPr>
                <a:defRPr/>
              </a:pPr>
              <a:t>2023/4/21</a:t>
            </a:fld>
            <a:endParaRPr lang="en-US" altLang="ko-KR"/>
          </a:p>
        </p:txBody>
      </p:sp>
      <p:sp>
        <p:nvSpPr>
          <p:cNvPr id="8" name="Rectangle 25">
            <a:extLst>
              <a:ext uri="{FF2B5EF4-FFF2-40B4-BE49-F238E27FC236}">
                <a16:creationId xmlns:a16="http://schemas.microsoft.com/office/drawing/2014/main" id="{825CBE25-24E9-482A-BF95-FEB8CC6ACBEA}"/>
              </a:ext>
            </a:extLst>
          </p:cNvPr>
          <p:cNvSpPr>
            <a:spLocks noGrp="1" noChangeArrowheads="1"/>
          </p:cNvSpPr>
          <p:nvPr>
            <p:ph type="sldNum" sz="quarter" idx="11"/>
          </p:nvPr>
        </p:nvSpPr>
        <p:spPr/>
        <p:txBody>
          <a:bodyPr/>
          <a:lstStyle>
            <a:lvl1pPr>
              <a:defRPr/>
            </a:lvl1pPr>
          </a:lstStyle>
          <a:p>
            <a:pPr>
              <a:defRPr/>
            </a:pPr>
            <a:fld id="{D4634E9F-1292-4D65-B6B1-26CBA9600E20}" type="slidenum">
              <a:rPr lang="ko-KR" altLang="en-US"/>
              <a:pPr>
                <a:defRPr/>
              </a:pPr>
              <a:t>‹#›</a:t>
            </a:fld>
            <a:endParaRPr lang="en-US" altLang="ko-KR"/>
          </a:p>
        </p:txBody>
      </p:sp>
    </p:spTree>
    <p:extLst>
      <p:ext uri="{BB962C8B-B14F-4D97-AF65-F5344CB8AC3E}">
        <p14:creationId xmlns:p14="http://schemas.microsoft.com/office/powerpoint/2010/main" val="971694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23">
            <a:extLst>
              <a:ext uri="{FF2B5EF4-FFF2-40B4-BE49-F238E27FC236}">
                <a16:creationId xmlns:a16="http://schemas.microsoft.com/office/drawing/2014/main" id="{1E6BE052-A335-4CBA-B739-77AD74BF2C5A}"/>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150989EE-7609-498C-85CC-7FA1B1661070}" type="datetime1">
              <a:rPr lang="zh-TW" altLang="en-US"/>
              <a:pPr>
                <a:defRPr/>
              </a:pPr>
              <a:t>2023/4/21</a:t>
            </a:fld>
            <a:endParaRPr lang="en-US" altLang="ko-KR"/>
          </a:p>
        </p:txBody>
      </p:sp>
      <p:sp>
        <p:nvSpPr>
          <p:cNvPr id="4" name="Rectangle 25">
            <a:extLst>
              <a:ext uri="{FF2B5EF4-FFF2-40B4-BE49-F238E27FC236}">
                <a16:creationId xmlns:a16="http://schemas.microsoft.com/office/drawing/2014/main" id="{1B4AF37F-3F82-42E4-887F-5D58DB74C635}"/>
              </a:ext>
            </a:extLst>
          </p:cNvPr>
          <p:cNvSpPr>
            <a:spLocks noGrp="1" noChangeArrowheads="1"/>
          </p:cNvSpPr>
          <p:nvPr>
            <p:ph type="sldNum" sz="quarter" idx="11"/>
          </p:nvPr>
        </p:nvSpPr>
        <p:spPr/>
        <p:txBody>
          <a:bodyPr/>
          <a:lstStyle>
            <a:lvl1pPr>
              <a:defRPr/>
            </a:lvl1pPr>
          </a:lstStyle>
          <a:p>
            <a:pPr>
              <a:defRPr/>
            </a:pPr>
            <a:fld id="{0176613C-BDD7-4DAB-B831-4C0326E7394B}" type="slidenum">
              <a:rPr lang="ko-KR" altLang="en-US"/>
              <a:pPr>
                <a:defRPr/>
              </a:pPr>
              <a:t>‹#›</a:t>
            </a:fld>
            <a:endParaRPr lang="en-US" altLang="ko-KR"/>
          </a:p>
        </p:txBody>
      </p:sp>
    </p:spTree>
    <p:extLst>
      <p:ext uri="{BB962C8B-B14F-4D97-AF65-F5344CB8AC3E}">
        <p14:creationId xmlns:p14="http://schemas.microsoft.com/office/powerpoint/2010/main" val="251328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3">
            <a:extLst>
              <a:ext uri="{FF2B5EF4-FFF2-40B4-BE49-F238E27FC236}">
                <a16:creationId xmlns:a16="http://schemas.microsoft.com/office/drawing/2014/main" id="{FFCAEEFD-7B75-4C0A-A319-113118671678}"/>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0E8F7531-C708-488D-AE76-90569D9B20AD}" type="datetime1">
              <a:rPr lang="zh-TW" altLang="en-US"/>
              <a:pPr>
                <a:defRPr/>
              </a:pPr>
              <a:t>2023/4/21</a:t>
            </a:fld>
            <a:endParaRPr lang="en-US" altLang="ko-KR"/>
          </a:p>
        </p:txBody>
      </p:sp>
      <p:sp>
        <p:nvSpPr>
          <p:cNvPr id="3" name="Rectangle 25">
            <a:extLst>
              <a:ext uri="{FF2B5EF4-FFF2-40B4-BE49-F238E27FC236}">
                <a16:creationId xmlns:a16="http://schemas.microsoft.com/office/drawing/2014/main" id="{0F4AE51B-A0AB-4C87-9503-2BDA67103556}"/>
              </a:ext>
            </a:extLst>
          </p:cNvPr>
          <p:cNvSpPr>
            <a:spLocks noGrp="1" noChangeArrowheads="1"/>
          </p:cNvSpPr>
          <p:nvPr>
            <p:ph type="sldNum" sz="quarter" idx="11"/>
          </p:nvPr>
        </p:nvSpPr>
        <p:spPr/>
        <p:txBody>
          <a:bodyPr/>
          <a:lstStyle>
            <a:lvl1pPr>
              <a:defRPr/>
            </a:lvl1pPr>
          </a:lstStyle>
          <a:p>
            <a:pPr>
              <a:defRPr/>
            </a:pPr>
            <a:fld id="{D3EBAD49-2B67-4558-8EC2-C9DD583C6F92}" type="slidenum">
              <a:rPr lang="ko-KR" altLang="en-US"/>
              <a:pPr>
                <a:defRPr/>
              </a:pPr>
              <a:t>‹#›</a:t>
            </a:fld>
            <a:endParaRPr lang="en-US" altLang="ko-KR"/>
          </a:p>
        </p:txBody>
      </p:sp>
    </p:spTree>
    <p:extLst>
      <p:ext uri="{BB962C8B-B14F-4D97-AF65-F5344CB8AC3E}">
        <p14:creationId xmlns:p14="http://schemas.microsoft.com/office/powerpoint/2010/main" val="3066595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3">
            <a:extLst>
              <a:ext uri="{FF2B5EF4-FFF2-40B4-BE49-F238E27FC236}">
                <a16:creationId xmlns:a16="http://schemas.microsoft.com/office/drawing/2014/main" id="{86ABBA35-A855-4D0B-A5A8-26404FFEFF97}"/>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9B81584C-CDF8-40B9-A372-136B1A006CA5}" type="datetime1">
              <a:rPr lang="zh-TW" altLang="en-US"/>
              <a:pPr>
                <a:defRPr/>
              </a:pPr>
              <a:t>2023/4/21</a:t>
            </a:fld>
            <a:endParaRPr lang="en-US" altLang="ko-KR"/>
          </a:p>
        </p:txBody>
      </p:sp>
      <p:sp>
        <p:nvSpPr>
          <p:cNvPr id="6" name="Rectangle 25">
            <a:extLst>
              <a:ext uri="{FF2B5EF4-FFF2-40B4-BE49-F238E27FC236}">
                <a16:creationId xmlns:a16="http://schemas.microsoft.com/office/drawing/2014/main" id="{57B58145-2A2B-4927-8642-7B5941BCC895}"/>
              </a:ext>
            </a:extLst>
          </p:cNvPr>
          <p:cNvSpPr>
            <a:spLocks noGrp="1" noChangeArrowheads="1"/>
          </p:cNvSpPr>
          <p:nvPr>
            <p:ph type="sldNum" sz="quarter" idx="11"/>
          </p:nvPr>
        </p:nvSpPr>
        <p:spPr/>
        <p:txBody>
          <a:bodyPr/>
          <a:lstStyle>
            <a:lvl1pPr>
              <a:defRPr/>
            </a:lvl1pPr>
          </a:lstStyle>
          <a:p>
            <a:pPr>
              <a:defRPr/>
            </a:pPr>
            <a:fld id="{7D0A8039-2F2A-4960-8CAB-EDD8815DEF4A}" type="slidenum">
              <a:rPr lang="ko-KR" altLang="en-US"/>
              <a:pPr>
                <a:defRPr/>
              </a:pPr>
              <a:t>‹#›</a:t>
            </a:fld>
            <a:endParaRPr lang="en-US" altLang="ko-KR"/>
          </a:p>
        </p:txBody>
      </p:sp>
    </p:spTree>
    <p:extLst>
      <p:ext uri="{BB962C8B-B14F-4D97-AF65-F5344CB8AC3E}">
        <p14:creationId xmlns:p14="http://schemas.microsoft.com/office/powerpoint/2010/main" val="3451399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3">
            <a:extLst>
              <a:ext uri="{FF2B5EF4-FFF2-40B4-BE49-F238E27FC236}">
                <a16:creationId xmlns:a16="http://schemas.microsoft.com/office/drawing/2014/main" id="{1462C6A7-0726-4B4D-B587-EE7922FBC8CC}"/>
              </a:ext>
            </a:extLst>
          </p:cNvPr>
          <p:cNvSpPr>
            <a:spLocks noGrp="1" noChangeArrowheads="1"/>
          </p:cNvSpPr>
          <p:nvPr>
            <p:ph type="dt" sz="half" idx="10"/>
          </p:nvPr>
        </p:nvSpPr>
        <p:spPr>
          <a:xfrm>
            <a:off x="2654300" y="6477000"/>
            <a:ext cx="1270000" cy="327025"/>
          </a:xfrm>
          <a:prstGeom prst="rect">
            <a:avLst/>
          </a:prstGeom>
        </p:spPr>
        <p:txBody>
          <a:bodyPr/>
          <a:lstStyle>
            <a:lvl1pPr>
              <a:defRPr/>
            </a:lvl1pPr>
          </a:lstStyle>
          <a:p>
            <a:pPr>
              <a:defRPr/>
            </a:pPr>
            <a:fld id="{391BCD25-B587-42C1-A49C-A57614B94E5D}" type="datetime1">
              <a:rPr lang="zh-TW" altLang="en-US"/>
              <a:pPr>
                <a:defRPr/>
              </a:pPr>
              <a:t>2023/4/21</a:t>
            </a:fld>
            <a:endParaRPr lang="en-US" altLang="ko-KR"/>
          </a:p>
        </p:txBody>
      </p:sp>
      <p:sp>
        <p:nvSpPr>
          <p:cNvPr id="6" name="Rectangle 25">
            <a:extLst>
              <a:ext uri="{FF2B5EF4-FFF2-40B4-BE49-F238E27FC236}">
                <a16:creationId xmlns:a16="http://schemas.microsoft.com/office/drawing/2014/main" id="{78B72330-DFED-47E2-BFBC-3E885034477E}"/>
              </a:ext>
            </a:extLst>
          </p:cNvPr>
          <p:cNvSpPr>
            <a:spLocks noGrp="1" noChangeArrowheads="1"/>
          </p:cNvSpPr>
          <p:nvPr>
            <p:ph type="sldNum" sz="quarter" idx="11"/>
          </p:nvPr>
        </p:nvSpPr>
        <p:spPr/>
        <p:txBody>
          <a:bodyPr/>
          <a:lstStyle>
            <a:lvl1pPr>
              <a:defRPr/>
            </a:lvl1pPr>
          </a:lstStyle>
          <a:p>
            <a:pPr>
              <a:defRPr/>
            </a:pPr>
            <a:fld id="{BB39F61B-4FB3-4615-94A5-2E749603DD73}" type="slidenum">
              <a:rPr lang="ko-KR" altLang="en-US"/>
              <a:pPr>
                <a:defRPr/>
              </a:pPr>
              <a:t>‹#›</a:t>
            </a:fld>
            <a:endParaRPr lang="en-US" altLang="ko-KR"/>
          </a:p>
        </p:txBody>
      </p:sp>
    </p:spTree>
    <p:extLst>
      <p:ext uri="{BB962C8B-B14F-4D97-AF65-F5344CB8AC3E}">
        <p14:creationId xmlns:p14="http://schemas.microsoft.com/office/powerpoint/2010/main" val="1937906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21">
            <a:extLst>
              <a:ext uri="{FF2B5EF4-FFF2-40B4-BE49-F238E27FC236}">
                <a16:creationId xmlns:a16="http://schemas.microsoft.com/office/drawing/2014/main" id="{91B4DC56-079B-456F-B91A-568957963F77}"/>
              </a:ext>
            </a:extLst>
          </p:cNvPr>
          <p:cNvSpPr>
            <a:spLocks noGrp="1" noChangeArrowheads="1"/>
          </p:cNvSpPr>
          <p:nvPr>
            <p:ph type="title"/>
          </p:nvPr>
        </p:nvSpPr>
        <p:spPr bwMode="white">
          <a:xfrm>
            <a:off x="457200" y="404813"/>
            <a:ext cx="8229600" cy="720725"/>
          </a:xfrm>
          <a:prstGeom prst="rect">
            <a:avLst/>
          </a:prstGeom>
          <a:solidFill>
            <a:schemeClr val="accent1">
              <a:lumMod val="50000"/>
            </a:schemeClr>
          </a:solidFill>
          <a:ln>
            <a:noFill/>
          </a:ln>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ko-KR" dirty="0"/>
          </a:p>
        </p:txBody>
      </p:sp>
      <p:sp>
        <p:nvSpPr>
          <p:cNvPr id="1039" name="Rectangle 22">
            <a:extLst>
              <a:ext uri="{FF2B5EF4-FFF2-40B4-BE49-F238E27FC236}">
                <a16:creationId xmlns:a16="http://schemas.microsoft.com/office/drawing/2014/main" id="{FFAE229A-01F6-4A8F-B3C5-B682E921A166}"/>
              </a:ext>
            </a:extLst>
          </p:cNvPr>
          <p:cNvSpPr>
            <a:spLocks noGrp="1" noChangeArrowheads="1"/>
          </p:cNvSpPr>
          <p:nvPr>
            <p:ph type="body" idx="1"/>
          </p:nvPr>
        </p:nvSpPr>
        <p:spPr bwMode="auto">
          <a:xfrm>
            <a:off x="457200" y="13716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ko-KR" dirty="0"/>
          </a:p>
        </p:txBody>
      </p:sp>
      <p:sp>
        <p:nvSpPr>
          <p:cNvPr id="12313" name="Rectangle 25">
            <a:extLst>
              <a:ext uri="{FF2B5EF4-FFF2-40B4-BE49-F238E27FC236}">
                <a16:creationId xmlns:a16="http://schemas.microsoft.com/office/drawing/2014/main" id="{FAF177E3-EE97-476D-9806-2ED3AE486A54}"/>
              </a:ext>
            </a:extLst>
          </p:cNvPr>
          <p:cNvSpPr>
            <a:spLocks noGrp="1" noChangeArrowheads="1"/>
          </p:cNvSpPr>
          <p:nvPr>
            <p:ph type="sldNum" sz="quarter" idx="4"/>
          </p:nvPr>
        </p:nvSpPr>
        <p:spPr bwMode="auto">
          <a:xfrm>
            <a:off x="4094163" y="6477000"/>
            <a:ext cx="2133600" cy="3048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kumimoji="0" sz="1200">
                <a:effectLst>
                  <a:outerShdw blurRad="38100" dist="38100" dir="2700000" algn="tl">
                    <a:srgbClr val="C0C0C0"/>
                  </a:outerShdw>
                </a:effectLst>
                <a:latin typeface="Constantia" panose="02030602050306030303" pitchFamily="18" charset="0"/>
              </a:defRPr>
            </a:lvl1pPr>
          </a:lstStyle>
          <a:p>
            <a:pPr>
              <a:defRPr/>
            </a:pPr>
            <a:fld id="{EC41ED7D-19E8-4635-98E8-6B6AA3B2D169}" type="slidenum">
              <a:rPr lang="ko-KR" altLang="en-US"/>
              <a:pPr>
                <a:defRPr/>
              </a:pPr>
              <a:t>‹#›</a:t>
            </a:fld>
            <a:endParaRPr lang="en-US" altLang="ko-KR"/>
          </a:p>
        </p:txBody>
      </p:sp>
      <p:pic>
        <p:nvPicPr>
          <p:cNvPr id="22" name="圖片 21">
            <a:extLst>
              <a:ext uri="{FF2B5EF4-FFF2-40B4-BE49-F238E27FC236}">
                <a16:creationId xmlns:a16="http://schemas.microsoft.com/office/drawing/2014/main" id="{B703FA31-8F11-4246-8536-0150BC580C2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175812">
            <a:off x="7621206" y="5400422"/>
            <a:ext cx="1274993" cy="1227265"/>
          </a:xfrm>
          <a:prstGeom prst="rect">
            <a:avLst/>
          </a:prstGeom>
        </p:spPr>
      </p:pic>
    </p:spTree>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Lst>
  <p:hf hdr="0"/>
  <p:txStyles>
    <p:titleStyle>
      <a:lvl1pPr algn="l" rtl="0" eaLnBrk="0" fontAlgn="base" hangingPunct="0">
        <a:spcBef>
          <a:spcPct val="0"/>
        </a:spcBef>
        <a:spcAft>
          <a:spcPct val="0"/>
        </a:spcAft>
        <a:defRPr sz="3600" b="1">
          <a:solidFill>
            <a:srgbClr val="C6D9F1"/>
          </a:solidFill>
          <a:latin typeface="CircleFont" panose="02010600010101010101" pitchFamily="2" charset="-122"/>
          <a:ea typeface="CircleFont" panose="02010600010101010101" pitchFamily="2" charset="-122"/>
          <a:cs typeface="+mj-cs"/>
        </a:defRPr>
      </a:lvl1pPr>
      <a:lvl2pPr algn="l" rtl="0" eaLnBrk="0" fontAlgn="base" hangingPunct="0">
        <a:spcBef>
          <a:spcPct val="0"/>
        </a:spcBef>
        <a:spcAft>
          <a:spcPct val="0"/>
        </a:spcAft>
        <a:defRPr sz="3200" b="1">
          <a:solidFill>
            <a:srgbClr val="C6D9F1"/>
          </a:solidFill>
          <a:latin typeface="Constantia" panose="02030602050306030303" pitchFamily="18" charset="0"/>
          <a:ea typeface="標楷體" panose="03000509000000000000" pitchFamily="65" charset="-120"/>
        </a:defRPr>
      </a:lvl2pPr>
      <a:lvl3pPr algn="l" rtl="0" eaLnBrk="0" fontAlgn="base" hangingPunct="0">
        <a:spcBef>
          <a:spcPct val="0"/>
        </a:spcBef>
        <a:spcAft>
          <a:spcPct val="0"/>
        </a:spcAft>
        <a:defRPr sz="3200" b="1">
          <a:solidFill>
            <a:srgbClr val="C6D9F1"/>
          </a:solidFill>
          <a:latin typeface="Constantia" panose="02030602050306030303" pitchFamily="18" charset="0"/>
          <a:ea typeface="標楷體" panose="03000509000000000000" pitchFamily="65" charset="-120"/>
        </a:defRPr>
      </a:lvl3pPr>
      <a:lvl4pPr algn="l" rtl="0" eaLnBrk="0" fontAlgn="base" hangingPunct="0">
        <a:spcBef>
          <a:spcPct val="0"/>
        </a:spcBef>
        <a:spcAft>
          <a:spcPct val="0"/>
        </a:spcAft>
        <a:defRPr sz="3200" b="1">
          <a:solidFill>
            <a:srgbClr val="C6D9F1"/>
          </a:solidFill>
          <a:latin typeface="Constantia" panose="02030602050306030303" pitchFamily="18" charset="0"/>
          <a:ea typeface="標楷體" panose="03000509000000000000" pitchFamily="65" charset="-120"/>
        </a:defRPr>
      </a:lvl4pPr>
      <a:lvl5pPr algn="l" rtl="0" eaLnBrk="0" fontAlgn="base" hangingPunct="0">
        <a:spcBef>
          <a:spcPct val="0"/>
        </a:spcBef>
        <a:spcAft>
          <a:spcPct val="0"/>
        </a:spcAft>
        <a:defRPr sz="3200" b="1">
          <a:solidFill>
            <a:srgbClr val="C6D9F1"/>
          </a:solidFill>
          <a:latin typeface="Constantia" panose="02030602050306030303" pitchFamily="18" charset="0"/>
          <a:ea typeface="標楷體" panose="03000509000000000000" pitchFamily="65" charset="-120"/>
        </a:defRPr>
      </a:lvl5pPr>
      <a:lvl6pPr marL="457200" algn="l" rtl="0" eaLnBrk="1" fontAlgn="base" hangingPunct="1">
        <a:spcBef>
          <a:spcPct val="0"/>
        </a:spcBef>
        <a:spcAft>
          <a:spcPct val="0"/>
        </a:spcAft>
        <a:defRPr sz="3600" b="1">
          <a:solidFill>
            <a:schemeClr val="tx2"/>
          </a:solidFill>
          <a:latin typeface="Arial" pitchFamily="34" charset="0"/>
        </a:defRPr>
      </a:lvl6pPr>
      <a:lvl7pPr marL="914400" algn="l" rtl="0" eaLnBrk="1" fontAlgn="base" hangingPunct="1">
        <a:spcBef>
          <a:spcPct val="0"/>
        </a:spcBef>
        <a:spcAft>
          <a:spcPct val="0"/>
        </a:spcAft>
        <a:defRPr sz="3600" b="1">
          <a:solidFill>
            <a:schemeClr val="tx2"/>
          </a:solidFill>
          <a:latin typeface="Arial" pitchFamily="34" charset="0"/>
        </a:defRPr>
      </a:lvl7pPr>
      <a:lvl8pPr marL="1371600" algn="l" rtl="0" eaLnBrk="1" fontAlgn="base" hangingPunct="1">
        <a:spcBef>
          <a:spcPct val="0"/>
        </a:spcBef>
        <a:spcAft>
          <a:spcPct val="0"/>
        </a:spcAft>
        <a:defRPr sz="3600" b="1">
          <a:solidFill>
            <a:schemeClr val="tx2"/>
          </a:solidFill>
          <a:latin typeface="Arial" pitchFamily="34" charset="0"/>
        </a:defRPr>
      </a:lvl8pPr>
      <a:lvl9pPr marL="1828800" algn="l" rtl="0" eaLnBrk="1" fontAlgn="base" hangingPunct="1">
        <a:spcBef>
          <a:spcPct val="0"/>
        </a:spcBef>
        <a:spcAft>
          <a:spcPct val="0"/>
        </a:spcAft>
        <a:defRPr sz="3600" b="1">
          <a:solidFill>
            <a:schemeClr val="tx2"/>
          </a:solidFill>
          <a:latin typeface="Arial" pitchFamily="34" charset="0"/>
        </a:defRPr>
      </a:lvl9pPr>
    </p:titleStyle>
    <p:body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3200">
          <a:solidFill>
            <a:schemeClr val="tx1"/>
          </a:solidFill>
          <a:latin typeface="CircleFont" panose="02010600010101010101" pitchFamily="2" charset="-122"/>
          <a:ea typeface="CircleFont" panose="02010600010101010101" pitchFamily="2" charset="-122"/>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800">
          <a:solidFill>
            <a:schemeClr val="tx1"/>
          </a:solidFill>
          <a:latin typeface="CircleFont" panose="02010600010101010101" pitchFamily="2" charset="-122"/>
          <a:ea typeface="CircleFont" panose="02010600010101010101" pitchFamily="2" charset="-122"/>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800">
          <a:solidFill>
            <a:schemeClr val="tx1"/>
          </a:solidFill>
          <a:latin typeface="CircleFont" panose="02010600010101010101" pitchFamily="2" charset="-122"/>
          <a:ea typeface="CircleFont" panose="02010600010101010101" pitchFamily="2" charset="-122"/>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400">
          <a:solidFill>
            <a:schemeClr val="tx1"/>
          </a:solidFill>
          <a:latin typeface="CircleFont" panose="02010600010101010101" pitchFamily="2" charset="-122"/>
          <a:ea typeface="CircleFont" panose="02010600010101010101" pitchFamily="2" charset="-122"/>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400">
          <a:solidFill>
            <a:schemeClr val="tx1"/>
          </a:solidFill>
          <a:latin typeface="CircleFont" panose="02010600010101010101" pitchFamily="2" charset="-122"/>
          <a:ea typeface="CircleFont" panose="02010600010101010101"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yweb.ntut.edu.tw/~wwweecs/honor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eb.mit.edu/graphicidentity/tim-the-beaver.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web.mit.edu/graphicidentity/tim-the-beaver.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hyperlink" Target="https://web.mit.edu/graphicidentity/tim-the-beaver.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ircle472/ct2022s/tree/main/hw0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eb.mit.edu/graphicidentity/logo.html" TargetMode="Externa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hyperlink" Target="https://ucirvinesports.com/sports/2021/1/4/peter.aspx"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hyperlink" Target="https://web.mit.edu/graphicidentity/tim-the-beaver.html" TargetMode="External"/><Relationship Id="rId5" Type="http://schemas.openxmlformats.org/officeDocument/2006/relationships/image" Target="../media/image27.png"/><Relationship Id="rId10"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hyperlink" Target="https://myweb.ntut.edu.tw/~wwweecs/hono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ver-health.com.tw/Stemcell"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aps.ntut.edu.tw/course/tw/Cprog.jsp?format=-4&amp;year=106&amp;matric=7&amp;division=822" TargetMode="External"/><Relationship Id="rId7" Type="http://schemas.openxmlformats.org/officeDocument/2006/relationships/image" Target="../media/image49.png"/><Relationship Id="rId2" Type="http://schemas.openxmlformats.org/officeDocument/2006/relationships/hyperlink" Target="http://aps.ntut.edu.tw/course/tw/Cprog.jsp?format=-4&amp;year=106&amp;matric=7&amp;division=821" TargetMode="External"/><Relationship Id="rId1" Type="http://schemas.openxmlformats.org/officeDocument/2006/relationships/slideLayout" Target="../slideLayouts/slideLayout2.xml"/><Relationship Id="rId6" Type="http://schemas.openxmlformats.org/officeDocument/2006/relationships/hyperlink" Target="http://aps.ntut.edu.tw/course/tw/Cprog.jsp?format=-3&amp;year=110&amp;matric=7" TargetMode="External"/><Relationship Id="rId5" Type="http://schemas.openxmlformats.org/officeDocument/2006/relationships/hyperlink" Target="http://aps.ntut.edu.tw/course/tw/Cprog.jsp?format=-4&amp;year=106&amp;matric=7&amp;division=824" TargetMode="External"/><Relationship Id="rId4" Type="http://schemas.openxmlformats.org/officeDocument/2006/relationships/hyperlink" Target="http://aps.ntut.edu.tw/course/tw/Cprog.jsp?format=-4&amp;year=106&amp;matric=7&amp;division=823"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techadmi.edu.tw/111new/apply/comc04_dep.php?depid=292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books.com.tw/web/sys_serialtext/?item=0010816896"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books.com.tw/web/sys_serialtext/?item=0010816896"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books.com.tw/web/sys_serialtext/?item=001081689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books.com.tw/web/sys_serialtext/?item=001081689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books.com.tw/web/sys_serialtext/?item=001081689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books.com.tw/web/sys_serialtext/?item=001081689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books.com.tw/web/sys_serialtext/?item=001081689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books.com.tw/web/sys_serialtext/?item=0010816896"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hyperlink" Target="https://www.youtube.com/watch?v=rSlwM6kIkKU"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myweb.ntut.edu.tw/~wwweecs/honors/alumni.html" TargetMode="External"/><Relationship Id="rId2" Type="http://schemas.openxmlformats.org/officeDocument/2006/relationships/hyperlink" Target="https://myweb.ntut.edu.tw/~wwweecs/honors/prospective.html" TargetMode="Externa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eb.mit.edu/graphicidentity/tim-the-beaver.html" TargetMode="External"/><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 Id="rId9"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hyperlink" Target="https://myweb.ntut.edu.tw/~wwweecs/honors/alumni.html" TargetMode="External"/><Relationship Id="rId4" Type="http://schemas.openxmlformats.org/officeDocument/2006/relationships/image" Target="../media/image68.sv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hyperlink" Target="https://myweb.ntut.edu.tw/~wwweecs/honors/alumni.html" TargetMode="External"/><Relationship Id="rId4" Type="http://schemas.openxmlformats.org/officeDocument/2006/relationships/image" Target="../media/image68.svg"/></Relationships>
</file>

<file path=ppt/slides/_rels/slide7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www.dtu.dk/english" TargetMode="External"/><Relationship Id="rId5" Type="http://schemas.openxmlformats.org/officeDocument/2006/relationships/image" Target="../media/image71.jpeg"/><Relationship Id="rId4" Type="http://schemas.openxmlformats.org/officeDocument/2006/relationships/hyperlink" Target="https://myweb.ntut.edu.tw/~wwweecs/honors/alumni.html"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hyperlink" Target="https://myweb.ntut.edu.tw/~wwweecs/honors/alumni.html"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hyperlink" Target="https://myweb.ntut.edu.tw/~wwweecs/honors/alumni.html" TargetMode="External"/><Relationship Id="rId4" Type="http://schemas.openxmlformats.org/officeDocument/2006/relationships/image" Target="../media/image7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yweb.ntut.edu.tw/~wwweecs/honor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yweb.ntut.edu.tw/~wwweecs/hono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yweb.ntut.edu.tw/~wwweecs/hono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yweb.ntut.edu.tw/~wwweecs/honor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4">
            <a:extLst>
              <a:ext uri="{FF2B5EF4-FFF2-40B4-BE49-F238E27FC236}">
                <a16:creationId xmlns:a16="http://schemas.microsoft.com/office/drawing/2014/main" id="{ACB419D0-9CE7-4ECA-91E3-CBA22632958F}"/>
              </a:ext>
            </a:extLst>
          </p:cNvPr>
          <p:cNvSpPr>
            <a:spLocks noGrp="1" noChangeArrowheads="1"/>
          </p:cNvSpPr>
          <p:nvPr>
            <p:ph type="ctrTitle" sz="quarter"/>
          </p:nvPr>
        </p:nvSpPr>
        <p:spPr>
          <a:xfrm>
            <a:off x="251520" y="2672556"/>
            <a:ext cx="5688013" cy="1512888"/>
          </a:xfrm>
          <a:noFill/>
        </p:spPr>
        <p:txBody>
          <a:bodyPr/>
          <a:lstStyle/>
          <a:p>
            <a:pPr algn="ctr" eaLnBrk="1" hangingPunct="1"/>
            <a:r>
              <a:rPr lang="zh-TW" altLang="en-US" sz="4400" dirty="0"/>
              <a:t>國立臺北科技大學</a:t>
            </a:r>
            <a:br>
              <a:rPr lang="en-US" altLang="zh-TW" sz="4400" dirty="0"/>
            </a:br>
            <a:r>
              <a:rPr lang="zh-TW" altLang="en-US" sz="4400" dirty="0"/>
              <a:t>電資學院 電資學士班</a:t>
            </a:r>
          </a:p>
        </p:txBody>
      </p:sp>
      <p:sp>
        <p:nvSpPr>
          <p:cNvPr id="16387" name="副標題 11">
            <a:extLst>
              <a:ext uri="{FF2B5EF4-FFF2-40B4-BE49-F238E27FC236}">
                <a16:creationId xmlns:a16="http://schemas.microsoft.com/office/drawing/2014/main" id="{FB9E3822-820C-4DEB-A44A-5ACFEA8FC4A5}"/>
              </a:ext>
            </a:extLst>
          </p:cNvPr>
          <p:cNvSpPr>
            <a:spLocks noGrp="1" noChangeArrowheads="1"/>
          </p:cNvSpPr>
          <p:nvPr>
            <p:ph type="subTitle" sz="quarter" idx="1"/>
          </p:nvPr>
        </p:nvSpPr>
        <p:spPr>
          <a:xfrm>
            <a:off x="539750" y="4479925"/>
            <a:ext cx="5256386" cy="533400"/>
          </a:xfrm>
        </p:spPr>
        <p:txBody>
          <a:bodyPr/>
          <a:lstStyle/>
          <a:p>
            <a:pPr algn="ctr" eaLnBrk="1" hangingPunct="1"/>
            <a:r>
              <a:rPr lang="en-US" altLang="zh-TW" sz="1800" dirty="0">
                <a:cs typeface="Times New Roman" panose="02020603050405020304" pitchFamily="18" charset="0"/>
                <a:hlinkClick r:id="rId3"/>
              </a:rPr>
              <a:t>https://myweb.ntut.edu.tw/~wwweecs/honors/</a:t>
            </a:r>
            <a:endParaRPr lang="zh-TW" altLang="en-US" sz="1800" dirty="0">
              <a:cs typeface="Times New Roman" panose="02020603050405020304" pitchFamily="18" charset="0"/>
            </a:endParaRPr>
          </a:p>
        </p:txBody>
      </p:sp>
      <p:sp>
        <p:nvSpPr>
          <p:cNvPr id="16388" name="日期版面配置區 2">
            <a:extLst>
              <a:ext uri="{FF2B5EF4-FFF2-40B4-BE49-F238E27FC236}">
                <a16:creationId xmlns:a16="http://schemas.microsoft.com/office/drawing/2014/main" id="{8C83338D-1743-4341-B634-5212B442471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fld id="{71128FE4-E763-47D2-85A3-8A1368D1A5D0}" type="datetime1">
              <a:rPr kumimoji="0" lang="zh-TW" altLang="en-US" sz="1400" smtClean="0">
                <a:latin typeface="Times New Roman" panose="02020603050405020304" pitchFamily="18" charset="0"/>
              </a:rPr>
              <a:pPr>
                <a:spcBef>
                  <a:spcPct val="0"/>
                </a:spcBef>
                <a:buClrTx/>
                <a:buSzTx/>
                <a:buFontTx/>
                <a:buNone/>
              </a:pPr>
              <a:t>2023/4/21</a:t>
            </a:fld>
            <a:endParaRPr kumimoji="0" lang="en-US" altLang="ko-KR" sz="1400">
              <a:latin typeface="Times New Roman" panose="02020603050405020304" pitchFamily="18" charset="0"/>
            </a:endParaRPr>
          </a:p>
        </p:txBody>
      </p:sp>
      <p:sp>
        <p:nvSpPr>
          <p:cNvPr id="2" name="文字方塊 1">
            <a:extLst>
              <a:ext uri="{FF2B5EF4-FFF2-40B4-BE49-F238E27FC236}">
                <a16:creationId xmlns:a16="http://schemas.microsoft.com/office/drawing/2014/main" id="{97FE93DE-1EBC-4A3A-BC1D-0BA0533FA994}"/>
              </a:ext>
            </a:extLst>
          </p:cNvPr>
          <p:cNvSpPr txBox="1"/>
          <p:nvPr/>
        </p:nvSpPr>
        <p:spPr>
          <a:xfrm>
            <a:off x="278970" y="152400"/>
            <a:ext cx="8847294" cy="2246769"/>
          </a:xfrm>
          <a:prstGeom prst="rect">
            <a:avLst/>
          </a:prstGeom>
          <a:noFill/>
        </p:spPr>
        <p:txBody>
          <a:bodyPr wrap="square" rtlCol="0">
            <a:spAutoFit/>
          </a:bodyPr>
          <a:lstStyle/>
          <a:p>
            <a:r>
              <a:rPr lang="en-US" altLang="zh-TW" sz="1400" b="1" dirty="0">
                <a:latin typeface="CircleFont" panose="02010600010101010101" pitchFamily="2" charset="-122"/>
                <a:ea typeface="CircleFont" panose="02010600010101010101" pitchFamily="2" charset="-122"/>
              </a:rPr>
              <a:t>1912</a:t>
            </a:r>
            <a:r>
              <a:rPr lang="zh-TW" altLang="en-US" sz="1400" b="1" i="0" dirty="0">
                <a:solidFill>
                  <a:srgbClr val="202122"/>
                </a:solidFill>
                <a:effectLst/>
                <a:latin typeface="CircleFont" panose="02010600010101010101" pitchFamily="2" charset="-122"/>
                <a:ea typeface="CircleFont" panose="02010600010101010101" pitchFamily="2" charset="-122"/>
              </a:rPr>
              <a:t>「</a:t>
            </a:r>
            <a:r>
              <a:rPr lang="zh-TW" altLang="en-US" sz="1400" b="1" dirty="0">
                <a:latin typeface="CircleFont" panose="02010600010101010101" pitchFamily="2" charset="-122"/>
                <a:ea typeface="CircleFont" panose="02010600010101010101" pitchFamily="2" charset="-122"/>
              </a:rPr>
              <a:t>臺灣總督府民政部學務部附屬</a:t>
            </a:r>
            <a:r>
              <a:rPr lang="zh-TW" altLang="en-US" sz="1400" b="1" dirty="0">
                <a:solidFill>
                  <a:srgbClr val="C00000"/>
                </a:solidFill>
                <a:latin typeface="CircleFont" panose="02010600010101010101" pitchFamily="2" charset="-122"/>
                <a:ea typeface="CircleFont" panose="02010600010101010101" pitchFamily="2" charset="-122"/>
              </a:rPr>
              <a:t>工業講習所</a:t>
            </a:r>
            <a:r>
              <a:rPr lang="zh-TW" altLang="en-US" sz="1400" b="1" i="0" dirty="0">
                <a:solidFill>
                  <a:srgbClr val="202122"/>
                </a:solidFill>
                <a:effectLst/>
                <a:latin typeface="CircleFont" panose="02010600010101010101" pitchFamily="2" charset="-122"/>
                <a:ea typeface="CircleFont" panose="02010600010101010101" pitchFamily="2" charset="-122"/>
              </a:rPr>
              <a:t>」</a:t>
            </a:r>
            <a:endParaRPr lang="en-US" altLang="zh-TW" sz="1400" b="1" i="0" dirty="0">
              <a:solidFill>
                <a:srgbClr val="202122"/>
              </a:solidFill>
              <a:effectLst/>
              <a:latin typeface="CircleFont" panose="02010600010101010101" pitchFamily="2" charset="-122"/>
              <a:ea typeface="CircleFont" panose="02010600010101010101" pitchFamily="2" charset="-122"/>
            </a:endParaRPr>
          </a:p>
          <a:p>
            <a:r>
              <a:rPr lang="en-US" altLang="zh-TW" sz="1400" b="1" i="0" dirty="0">
                <a:solidFill>
                  <a:srgbClr val="202122"/>
                </a:solidFill>
                <a:effectLst/>
                <a:latin typeface="CircleFont" panose="02010600010101010101" pitchFamily="2" charset="-122"/>
                <a:ea typeface="CircleFont" panose="02010600010101010101" pitchFamily="2" charset="-122"/>
              </a:rPr>
              <a:t>1914</a:t>
            </a:r>
            <a:r>
              <a:rPr lang="zh-TW" altLang="en-US" sz="1400" b="1" i="0" dirty="0">
                <a:solidFill>
                  <a:srgbClr val="202122"/>
                </a:solidFill>
                <a:effectLst/>
                <a:latin typeface="CircleFont" panose="02010600010101010101" pitchFamily="2" charset="-122"/>
                <a:ea typeface="CircleFont" panose="02010600010101010101" pitchFamily="2" charset="-122"/>
              </a:rPr>
              <a:t>「臺灣總督府</a:t>
            </a:r>
            <a:r>
              <a:rPr lang="zh-TW" altLang="en-US" sz="1400" b="1" i="0" dirty="0">
                <a:solidFill>
                  <a:srgbClr val="C00000"/>
                </a:solidFill>
                <a:effectLst/>
                <a:latin typeface="CircleFont" panose="02010600010101010101" pitchFamily="2" charset="-122"/>
                <a:ea typeface="CircleFont" panose="02010600010101010101" pitchFamily="2" charset="-122"/>
              </a:rPr>
              <a:t>工業講習所</a:t>
            </a:r>
            <a:r>
              <a:rPr lang="zh-TW" altLang="en-US" sz="1400" b="1" i="0" dirty="0">
                <a:solidFill>
                  <a:srgbClr val="202122"/>
                </a:solidFill>
                <a:effectLst/>
                <a:latin typeface="CircleFont" panose="02010600010101010101" pitchFamily="2" charset="-122"/>
                <a:ea typeface="CircleFont" panose="02010600010101010101" pitchFamily="2" charset="-122"/>
              </a:rPr>
              <a:t>」</a:t>
            </a:r>
            <a:r>
              <a:rPr lang="en-US" altLang="zh-TW" sz="1400" b="1" i="0" dirty="0">
                <a:solidFill>
                  <a:srgbClr val="202122"/>
                </a:solidFill>
                <a:effectLst/>
                <a:latin typeface="CircleFont" panose="02010600010101010101" pitchFamily="2" charset="-122"/>
                <a:ea typeface="CircleFont" panose="02010600010101010101" pitchFamily="2" charset="-122"/>
              </a:rPr>
              <a:t>	1919</a:t>
            </a:r>
            <a:r>
              <a:rPr lang="zh-TW" altLang="en-US" sz="1400" b="1" i="0" dirty="0">
                <a:solidFill>
                  <a:srgbClr val="202122"/>
                </a:solidFill>
                <a:effectLst/>
                <a:latin typeface="CircleFont" panose="02010600010101010101" pitchFamily="2" charset="-122"/>
                <a:ea typeface="CircleFont" panose="02010600010101010101" pitchFamily="2" charset="-122"/>
              </a:rPr>
              <a:t>「臺灣公立臺北</a:t>
            </a:r>
            <a:r>
              <a:rPr lang="zh-TW" altLang="en-US" sz="1400" b="1" i="0" dirty="0">
                <a:solidFill>
                  <a:srgbClr val="C00000"/>
                </a:solidFill>
                <a:effectLst/>
                <a:latin typeface="CircleFont" panose="02010600010101010101" pitchFamily="2" charset="-122"/>
                <a:ea typeface="CircleFont" panose="02010600010101010101" pitchFamily="2" charset="-122"/>
              </a:rPr>
              <a:t>工業學校</a:t>
            </a:r>
            <a:r>
              <a:rPr lang="zh-TW" altLang="en-US" sz="1400" b="1" i="0" dirty="0">
                <a:solidFill>
                  <a:srgbClr val="202122"/>
                </a:solidFill>
                <a:effectLst/>
                <a:latin typeface="CircleFont" panose="02010600010101010101" pitchFamily="2" charset="-122"/>
                <a:ea typeface="CircleFont" panose="02010600010101010101" pitchFamily="2" charset="-122"/>
              </a:rPr>
              <a:t>」</a:t>
            </a:r>
            <a:r>
              <a:rPr lang="en-US" altLang="zh-TW" sz="1400" b="1" i="0" dirty="0">
                <a:solidFill>
                  <a:srgbClr val="202122"/>
                </a:solidFill>
                <a:effectLst/>
                <a:latin typeface="CircleFont" panose="02010600010101010101" pitchFamily="2" charset="-122"/>
                <a:ea typeface="CircleFont" panose="02010600010101010101" pitchFamily="2" charset="-122"/>
              </a:rPr>
              <a:t>	</a:t>
            </a:r>
            <a:r>
              <a:rPr lang="zh-TW" altLang="en-US" sz="1400" b="1" i="0" dirty="0">
                <a:solidFill>
                  <a:srgbClr val="202122"/>
                </a:solidFill>
                <a:effectLst/>
                <a:latin typeface="CircleFont" panose="02010600010101010101" pitchFamily="2" charset="-122"/>
                <a:ea typeface="CircleFont" panose="02010600010101010101" pitchFamily="2" charset="-122"/>
              </a:rPr>
              <a:t>     </a:t>
            </a:r>
            <a:r>
              <a:rPr lang="en-US" altLang="zh-TW" sz="1400" b="1" i="0" dirty="0">
                <a:solidFill>
                  <a:srgbClr val="202122"/>
                </a:solidFill>
                <a:effectLst/>
                <a:latin typeface="CircleFont" panose="02010600010101010101" pitchFamily="2" charset="-122"/>
                <a:ea typeface="CircleFont" panose="02010600010101010101" pitchFamily="2" charset="-122"/>
              </a:rPr>
              <a:t>1921</a:t>
            </a:r>
            <a:r>
              <a:rPr lang="zh-TW" altLang="en-US" sz="1400" b="1" i="0" dirty="0">
                <a:solidFill>
                  <a:srgbClr val="202122"/>
                </a:solidFill>
                <a:effectLst/>
                <a:latin typeface="CircleFont" panose="02010600010101010101" pitchFamily="2" charset="-122"/>
                <a:ea typeface="CircleFont" panose="02010600010101010101" pitchFamily="2" charset="-122"/>
              </a:rPr>
              <a:t>「臺北州立臺北</a:t>
            </a:r>
            <a:r>
              <a:rPr lang="zh-TW" altLang="en-US" sz="1400" b="1" i="0" dirty="0">
                <a:solidFill>
                  <a:srgbClr val="C00000"/>
                </a:solidFill>
                <a:effectLst/>
                <a:latin typeface="CircleFont" panose="02010600010101010101" pitchFamily="2" charset="-122"/>
                <a:ea typeface="CircleFont" panose="02010600010101010101" pitchFamily="2" charset="-122"/>
              </a:rPr>
              <a:t>第二工業學校</a:t>
            </a:r>
            <a:r>
              <a:rPr lang="zh-TW" altLang="en-US" sz="1400" b="1" i="0" dirty="0">
                <a:solidFill>
                  <a:srgbClr val="202122"/>
                </a:solidFill>
                <a:effectLst/>
                <a:latin typeface="CircleFont" panose="02010600010101010101" pitchFamily="2" charset="-122"/>
                <a:ea typeface="CircleFont" panose="02010600010101010101" pitchFamily="2" charset="-122"/>
              </a:rPr>
              <a:t>」</a:t>
            </a:r>
            <a:r>
              <a:rPr lang="en-US" altLang="zh-TW" sz="1400" b="1" dirty="0">
                <a:latin typeface="CircleFont" panose="02010600010101010101" pitchFamily="2" charset="-122"/>
                <a:ea typeface="CircleFont" panose="02010600010101010101" pitchFamily="2" charset="-122"/>
              </a:rPr>
              <a:t>1918</a:t>
            </a:r>
            <a:r>
              <a:rPr lang="zh-TW" altLang="en-US" sz="1400" b="1" dirty="0">
                <a:latin typeface="CircleFont" panose="02010600010101010101" pitchFamily="2" charset="-122"/>
                <a:ea typeface="CircleFont" panose="02010600010101010101" pitchFamily="2" charset="-122"/>
              </a:rPr>
              <a:t>「臺灣總督府</a:t>
            </a:r>
            <a:r>
              <a:rPr lang="zh-TW" altLang="en-US" sz="1400" b="1" dirty="0">
                <a:solidFill>
                  <a:srgbClr val="C00000"/>
                </a:solidFill>
                <a:latin typeface="CircleFont" panose="02010600010101010101" pitchFamily="2" charset="-122"/>
                <a:ea typeface="CircleFont" panose="02010600010101010101" pitchFamily="2" charset="-122"/>
              </a:rPr>
              <a:t>工業學校</a:t>
            </a:r>
            <a:r>
              <a:rPr lang="zh-TW" altLang="en-US" sz="1400" b="1" dirty="0">
                <a:latin typeface="CircleFont" panose="02010600010101010101" pitchFamily="2" charset="-122"/>
                <a:ea typeface="CircleFont" panose="02010600010101010101" pitchFamily="2" charset="-122"/>
              </a:rPr>
              <a:t>」</a:t>
            </a:r>
            <a:r>
              <a:rPr lang="en-US" altLang="zh-TW" sz="1400" b="1" dirty="0">
                <a:latin typeface="CircleFont" panose="02010600010101010101" pitchFamily="2" charset="-122"/>
                <a:ea typeface="CircleFont" panose="02010600010101010101" pitchFamily="2" charset="-122"/>
              </a:rPr>
              <a:t>	1921</a:t>
            </a:r>
            <a:r>
              <a:rPr lang="zh-TW" altLang="en-US" sz="1400" b="1" dirty="0">
                <a:latin typeface="CircleFont" panose="02010600010101010101" pitchFamily="2" charset="-122"/>
                <a:ea typeface="CircleFont" panose="02010600010101010101" pitchFamily="2" charset="-122"/>
              </a:rPr>
              <a:t>「臺北州立臺北</a:t>
            </a:r>
            <a:r>
              <a:rPr lang="zh-TW" altLang="en-US" sz="1400" b="1" dirty="0">
                <a:solidFill>
                  <a:srgbClr val="C00000"/>
                </a:solidFill>
                <a:latin typeface="CircleFont" panose="02010600010101010101" pitchFamily="2" charset="-122"/>
                <a:ea typeface="CircleFont" panose="02010600010101010101" pitchFamily="2" charset="-122"/>
              </a:rPr>
              <a:t>第一工業學校</a:t>
            </a:r>
            <a:r>
              <a:rPr lang="zh-TW" altLang="en-US" sz="1400" b="1" dirty="0">
                <a:latin typeface="CircleFont" panose="02010600010101010101" pitchFamily="2" charset="-122"/>
                <a:ea typeface="CircleFont" panose="02010600010101010101" pitchFamily="2" charset="-122"/>
              </a:rPr>
              <a:t>」</a:t>
            </a:r>
            <a:endParaRPr lang="en-US" altLang="zh-TW" sz="1400" b="1" dirty="0">
              <a:latin typeface="CircleFont" panose="02010600010101010101" pitchFamily="2" charset="-122"/>
              <a:ea typeface="CircleFont" panose="02010600010101010101" pitchFamily="2" charset="-122"/>
            </a:endParaRPr>
          </a:p>
          <a:p>
            <a:r>
              <a:rPr lang="en-US" altLang="zh-TW" sz="1400" b="1" i="0" dirty="0">
                <a:solidFill>
                  <a:srgbClr val="202122"/>
                </a:solidFill>
                <a:effectLst/>
                <a:latin typeface="CircleFont" panose="02010600010101010101" pitchFamily="2" charset="-122"/>
                <a:ea typeface="CircleFont" panose="02010600010101010101" pitchFamily="2" charset="-122"/>
              </a:rPr>
              <a:t>1923</a:t>
            </a:r>
            <a:r>
              <a:rPr lang="zh-TW" altLang="en-US" sz="1400" b="1" i="0" dirty="0">
                <a:solidFill>
                  <a:srgbClr val="202122"/>
                </a:solidFill>
                <a:effectLst/>
                <a:latin typeface="CircleFont" panose="02010600010101010101" pitchFamily="2" charset="-122"/>
                <a:ea typeface="CircleFont" panose="02010600010101010101" pitchFamily="2" charset="-122"/>
              </a:rPr>
              <a:t>「臺北州立臺北</a:t>
            </a:r>
            <a:r>
              <a:rPr lang="zh-TW" altLang="en-US" sz="1400" b="1" i="0" dirty="0">
                <a:solidFill>
                  <a:srgbClr val="C00000"/>
                </a:solidFill>
                <a:effectLst/>
                <a:latin typeface="CircleFont" panose="02010600010101010101" pitchFamily="2" charset="-122"/>
                <a:ea typeface="CircleFont" panose="02010600010101010101" pitchFamily="2" charset="-122"/>
              </a:rPr>
              <a:t>工業學校</a:t>
            </a:r>
            <a:r>
              <a:rPr lang="zh-TW" altLang="en-US" sz="1400" b="1" i="0" dirty="0">
                <a:solidFill>
                  <a:srgbClr val="202122"/>
                </a:solidFill>
                <a:effectLst/>
                <a:latin typeface="CircleFont" panose="02010600010101010101" pitchFamily="2" charset="-122"/>
                <a:ea typeface="CircleFont" panose="02010600010101010101" pitchFamily="2" charset="-122"/>
              </a:rPr>
              <a:t>」</a:t>
            </a:r>
            <a:endParaRPr lang="en-US" altLang="zh-TW" sz="1400" b="1" i="0" dirty="0">
              <a:solidFill>
                <a:srgbClr val="202122"/>
              </a:solidFill>
              <a:effectLst/>
              <a:latin typeface="CircleFont" panose="02010600010101010101" pitchFamily="2" charset="-122"/>
              <a:ea typeface="CircleFont" panose="02010600010101010101" pitchFamily="2" charset="-122"/>
            </a:endParaRPr>
          </a:p>
          <a:p>
            <a:endParaRPr lang="en-US" altLang="zh-TW" sz="1400" b="1" i="0" dirty="0">
              <a:solidFill>
                <a:srgbClr val="202122"/>
              </a:solidFill>
              <a:effectLst/>
              <a:latin typeface="CircleFont" panose="02010600010101010101" pitchFamily="2" charset="-122"/>
              <a:ea typeface="CircleFont" panose="02010600010101010101" pitchFamily="2" charset="-122"/>
            </a:endParaRPr>
          </a:p>
          <a:p>
            <a:r>
              <a:rPr lang="en-US" altLang="zh-TW" sz="1400" b="1" i="0" dirty="0">
                <a:solidFill>
                  <a:srgbClr val="202122"/>
                </a:solidFill>
                <a:effectLst/>
                <a:latin typeface="CircleFont" panose="02010600010101010101" pitchFamily="2" charset="-122"/>
                <a:ea typeface="CircleFont" panose="02010600010101010101" pitchFamily="2" charset="-122"/>
              </a:rPr>
              <a:t>1945</a:t>
            </a:r>
            <a:r>
              <a:rPr lang="zh-TW" altLang="en-US" sz="1400" b="1" i="0" dirty="0">
                <a:solidFill>
                  <a:srgbClr val="202122"/>
                </a:solidFill>
                <a:effectLst/>
                <a:latin typeface="CircleFont" panose="02010600010101010101" pitchFamily="2" charset="-122"/>
                <a:ea typeface="CircleFont" panose="02010600010101010101" pitchFamily="2" charset="-122"/>
              </a:rPr>
              <a:t>「臺灣省立臺北</a:t>
            </a:r>
            <a:r>
              <a:rPr lang="zh-TW" altLang="en-US" sz="1400" b="1" i="0" dirty="0">
                <a:solidFill>
                  <a:srgbClr val="C00000"/>
                </a:solidFill>
                <a:effectLst/>
                <a:latin typeface="CircleFont" panose="02010600010101010101" pitchFamily="2" charset="-122"/>
                <a:ea typeface="CircleFont" panose="02010600010101010101" pitchFamily="2" charset="-122"/>
              </a:rPr>
              <a:t>工業職業學校</a:t>
            </a:r>
            <a:r>
              <a:rPr lang="zh-TW" altLang="en-US" sz="1400" b="1" i="0" dirty="0">
                <a:solidFill>
                  <a:srgbClr val="202122"/>
                </a:solidFill>
                <a:effectLst/>
                <a:latin typeface="CircleFont" panose="02010600010101010101" pitchFamily="2" charset="-122"/>
                <a:ea typeface="CircleFont" panose="02010600010101010101" pitchFamily="2" charset="-122"/>
              </a:rPr>
              <a:t>」</a:t>
            </a:r>
            <a:endParaRPr lang="en-US" altLang="zh-TW" sz="1400" b="1" i="0" dirty="0">
              <a:solidFill>
                <a:srgbClr val="202122"/>
              </a:solidFill>
              <a:effectLst/>
              <a:latin typeface="CircleFont" panose="02010600010101010101" pitchFamily="2" charset="-122"/>
              <a:ea typeface="CircleFont" panose="02010600010101010101" pitchFamily="2" charset="-122"/>
            </a:endParaRPr>
          </a:p>
          <a:p>
            <a:r>
              <a:rPr lang="en-US" altLang="zh-TW" sz="1400" b="1" i="0" dirty="0">
                <a:solidFill>
                  <a:srgbClr val="202122"/>
                </a:solidFill>
                <a:effectLst/>
                <a:latin typeface="CircleFont" panose="02010600010101010101" pitchFamily="2" charset="-122"/>
                <a:ea typeface="CircleFont" panose="02010600010101010101" pitchFamily="2" charset="-122"/>
              </a:rPr>
              <a:t>1</a:t>
            </a:r>
            <a:r>
              <a:rPr lang="en-US" altLang="zh-TW" sz="1400" b="1" dirty="0">
                <a:solidFill>
                  <a:srgbClr val="202122"/>
                </a:solidFill>
                <a:latin typeface="CircleFont" panose="02010600010101010101" pitchFamily="2" charset="-122"/>
                <a:ea typeface="CircleFont" panose="02010600010101010101" pitchFamily="2" charset="-122"/>
              </a:rPr>
              <a:t>948</a:t>
            </a:r>
            <a:r>
              <a:rPr lang="zh-TW" altLang="en-US" sz="1400" b="1" i="0" dirty="0">
                <a:solidFill>
                  <a:srgbClr val="202122"/>
                </a:solidFill>
                <a:effectLst/>
                <a:latin typeface="CircleFont" panose="02010600010101010101" pitchFamily="2" charset="-122"/>
                <a:ea typeface="CircleFont" panose="02010600010101010101" pitchFamily="2" charset="-122"/>
              </a:rPr>
              <a:t>「臺灣省立臺北</a:t>
            </a:r>
            <a:r>
              <a:rPr lang="zh-TW" altLang="en-US" sz="1400" b="1" i="0" dirty="0">
                <a:solidFill>
                  <a:srgbClr val="C00000"/>
                </a:solidFill>
                <a:effectLst/>
                <a:latin typeface="CircleFont" panose="02010600010101010101" pitchFamily="2" charset="-122"/>
                <a:ea typeface="CircleFont" panose="02010600010101010101" pitchFamily="2" charset="-122"/>
              </a:rPr>
              <a:t>工業專科學校</a:t>
            </a:r>
            <a:r>
              <a:rPr lang="zh-TW" altLang="en-US" sz="1400" b="1" i="0" dirty="0">
                <a:solidFill>
                  <a:srgbClr val="202122"/>
                </a:solidFill>
                <a:effectLst/>
                <a:latin typeface="CircleFont" panose="02010600010101010101" pitchFamily="2" charset="-122"/>
                <a:ea typeface="CircleFont" panose="02010600010101010101" pitchFamily="2" charset="-122"/>
              </a:rPr>
              <a:t>」</a:t>
            </a:r>
            <a:endParaRPr lang="en-US" altLang="zh-TW" sz="1400" b="1" i="0" dirty="0">
              <a:solidFill>
                <a:srgbClr val="202122"/>
              </a:solidFill>
              <a:effectLst/>
              <a:latin typeface="CircleFont" panose="02010600010101010101" pitchFamily="2" charset="-122"/>
              <a:ea typeface="CircleFont" panose="02010600010101010101" pitchFamily="2" charset="-122"/>
            </a:endParaRPr>
          </a:p>
          <a:p>
            <a:r>
              <a:rPr lang="en-US" altLang="zh-TW" sz="1400" b="1" i="0" dirty="0">
                <a:solidFill>
                  <a:srgbClr val="202122"/>
                </a:solidFill>
                <a:effectLst/>
                <a:latin typeface="CircleFont" panose="02010600010101010101" pitchFamily="2" charset="-122"/>
                <a:ea typeface="CircleFont" panose="02010600010101010101" pitchFamily="2" charset="-122"/>
              </a:rPr>
              <a:t>1981</a:t>
            </a:r>
            <a:r>
              <a:rPr lang="zh-TW" altLang="en-US" sz="1400" b="1" i="0" dirty="0">
                <a:solidFill>
                  <a:srgbClr val="202122"/>
                </a:solidFill>
                <a:effectLst/>
                <a:latin typeface="CircleFont" panose="02010600010101010101" pitchFamily="2" charset="-122"/>
                <a:ea typeface="CircleFont" panose="02010600010101010101" pitchFamily="2" charset="-122"/>
              </a:rPr>
              <a:t>「國立臺北</a:t>
            </a:r>
            <a:r>
              <a:rPr lang="zh-TW" altLang="en-US" sz="1400" b="1" i="0" dirty="0">
                <a:solidFill>
                  <a:srgbClr val="C00000"/>
                </a:solidFill>
                <a:effectLst/>
                <a:latin typeface="CircleFont" panose="02010600010101010101" pitchFamily="2" charset="-122"/>
                <a:ea typeface="CircleFont" panose="02010600010101010101" pitchFamily="2" charset="-122"/>
              </a:rPr>
              <a:t>工業專科學校</a:t>
            </a:r>
            <a:r>
              <a:rPr lang="zh-TW" altLang="en-US" sz="1400" b="1" i="0" dirty="0">
                <a:solidFill>
                  <a:srgbClr val="202122"/>
                </a:solidFill>
                <a:effectLst/>
                <a:latin typeface="CircleFont" panose="02010600010101010101" pitchFamily="2" charset="-122"/>
                <a:ea typeface="CircleFont" panose="02010600010101010101" pitchFamily="2" charset="-122"/>
              </a:rPr>
              <a:t>」</a:t>
            </a:r>
            <a:endParaRPr lang="en-US" altLang="zh-TW" sz="1400" b="1" i="0" dirty="0">
              <a:solidFill>
                <a:srgbClr val="202122"/>
              </a:solidFill>
              <a:effectLst/>
              <a:latin typeface="CircleFont" panose="02010600010101010101" pitchFamily="2" charset="-122"/>
              <a:ea typeface="CircleFont" panose="02010600010101010101" pitchFamily="2" charset="-122"/>
            </a:endParaRPr>
          </a:p>
          <a:p>
            <a:r>
              <a:rPr lang="en-US" altLang="zh-TW" sz="1400" b="1" i="0" dirty="0">
                <a:solidFill>
                  <a:srgbClr val="202122"/>
                </a:solidFill>
                <a:effectLst/>
                <a:latin typeface="CircleFont" panose="02010600010101010101" pitchFamily="2" charset="-122"/>
                <a:ea typeface="CircleFont" panose="02010600010101010101" pitchFamily="2" charset="-122"/>
              </a:rPr>
              <a:t>1994</a:t>
            </a:r>
            <a:r>
              <a:rPr lang="zh-TW" altLang="en-US" sz="1400" b="1" i="0" dirty="0">
                <a:solidFill>
                  <a:srgbClr val="202122"/>
                </a:solidFill>
                <a:effectLst/>
                <a:latin typeface="CircleFont" panose="02010600010101010101" pitchFamily="2" charset="-122"/>
                <a:ea typeface="CircleFont" panose="02010600010101010101" pitchFamily="2" charset="-122"/>
              </a:rPr>
              <a:t>「國立臺北</a:t>
            </a:r>
            <a:r>
              <a:rPr lang="zh-TW" altLang="en-US" sz="1400" b="1" i="0" dirty="0">
                <a:solidFill>
                  <a:srgbClr val="C00000"/>
                </a:solidFill>
                <a:effectLst/>
                <a:latin typeface="CircleFont" panose="02010600010101010101" pitchFamily="2" charset="-122"/>
                <a:ea typeface="CircleFont" panose="02010600010101010101" pitchFamily="2" charset="-122"/>
              </a:rPr>
              <a:t>技術學</a:t>
            </a:r>
            <a:r>
              <a:rPr lang="zh-TW" altLang="en-US" sz="1400" b="1" dirty="0">
                <a:solidFill>
                  <a:srgbClr val="C00000"/>
                </a:solidFill>
                <a:latin typeface="CircleFont" panose="02010600010101010101" pitchFamily="2" charset="-122"/>
                <a:ea typeface="CircleFont" panose="02010600010101010101" pitchFamily="2" charset="-122"/>
              </a:rPr>
              <a:t>院</a:t>
            </a:r>
            <a:r>
              <a:rPr lang="zh-TW" altLang="en-US" sz="1400" b="1" i="0" dirty="0">
                <a:solidFill>
                  <a:srgbClr val="202122"/>
                </a:solidFill>
                <a:effectLst/>
                <a:latin typeface="CircleFont" panose="02010600010101010101" pitchFamily="2" charset="-122"/>
                <a:ea typeface="CircleFont" panose="02010600010101010101" pitchFamily="2" charset="-122"/>
              </a:rPr>
              <a:t>」</a:t>
            </a:r>
            <a:endParaRPr lang="en-US" altLang="zh-TW" sz="1400" b="1" dirty="0">
              <a:solidFill>
                <a:srgbClr val="202122"/>
              </a:solidFill>
              <a:latin typeface="CircleFont" panose="02010600010101010101" pitchFamily="2" charset="-122"/>
              <a:ea typeface="CircleFont" panose="02010600010101010101" pitchFamily="2" charset="-122"/>
            </a:endParaRPr>
          </a:p>
          <a:p>
            <a:r>
              <a:rPr lang="en-US" altLang="zh-TW" sz="1400" b="1" i="0" dirty="0">
                <a:solidFill>
                  <a:srgbClr val="202122"/>
                </a:solidFill>
                <a:effectLst/>
                <a:latin typeface="CircleFont" panose="02010600010101010101" pitchFamily="2" charset="-122"/>
                <a:ea typeface="CircleFont" panose="02010600010101010101" pitchFamily="2" charset="-122"/>
              </a:rPr>
              <a:t>1997</a:t>
            </a:r>
            <a:r>
              <a:rPr lang="zh-TW" altLang="en-US" sz="1400" b="1" i="0" dirty="0">
                <a:solidFill>
                  <a:srgbClr val="202122"/>
                </a:solidFill>
                <a:effectLst/>
                <a:latin typeface="CircleFont" panose="02010600010101010101" pitchFamily="2" charset="-122"/>
                <a:ea typeface="CircleFont" panose="02010600010101010101" pitchFamily="2" charset="-122"/>
              </a:rPr>
              <a:t>「國立臺北</a:t>
            </a:r>
            <a:r>
              <a:rPr lang="zh-TW" altLang="en-US" sz="1400" b="1" i="0" dirty="0">
                <a:solidFill>
                  <a:srgbClr val="C00000"/>
                </a:solidFill>
                <a:effectLst/>
                <a:latin typeface="CircleFont" panose="02010600010101010101" pitchFamily="2" charset="-122"/>
                <a:ea typeface="CircleFont" panose="02010600010101010101" pitchFamily="2" charset="-122"/>
              </a:rPr>
              <a:t>科技大學</a:t>
            </a:r>
            <a:r>
              <a:rPr lang="zh-TW" altLang="en-US" sz="1400" b="1" i="0" dirty="0">
                <a:solidFill>
                  <a:srgbClr val="202122"/>
                </a:solidFill>
                <a:effectLst/>
                <a:latin typeface="CircleFont" panose="02010600010101010101" pitchFamily="2" charset="-122"/>
                <a:ea typeface="CircleFont" panose="02010600010101010101" pitchFamily="2" charset="-122"/>
              </a:rPr>
              <a:t>」</a:t>
            </a:r>
            <a:endParaRPr lang="zh-TW" altLang="en-US" sz="1400" b="1" dirty="0">
              <a:latin typeface="CircleFont" panose="02010600010101010101" pitchFamily="2" charset="-122"/>
              <a:ea typeface="CircleFont" panose="0201060001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zh-TW" altLang="en-US" b="0" dirty="0"/>
              <a:t>「</a:t>
            </a:r>
            <a:r>
              <a:rPr lang="zh-TW" altLang="en-US" dirty="0"/>
              <a:t>頭腦和雙手」</a:t>
            </a:r>
            <a:r>
              <a:rPr lang="en-US" altLang="zh-TW" dirty="0"/>
              <a:t>		</a:t>
            </a:r>
            <a:r>
              <a:rPr lang="zh-TW" altLang="en-US" b="0" dirty="0"/>
              <a:t> 「</a:t>
            </a:r>
            <a:r>
              <a:rPr lang="zh-TW" altLang="en-US" dirty="0"/>
              <a:t>心與手」</a:t>
            </a:r>
            <a:endParaRPr lang="zh-TW" altLang="en-US" sz="3600" dirty="0">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196752"/>
            <a:ext cx="8003232" cy="4953000"/>
          </a:xfrm>
        </p:spPr>
        <p:txBody>
          <a:bodyPr/>
          <a:lstStyle/>
          <a:p>
            <a:pPr marL="0" indent="0" algn="ctr">
              <a:spcBef>
                <a:spcPts val="0"/>
              </a:spcBef>
              <a:buNone/>
            </a:pPr>
            <a:r>
              <a:rPr lang="en-US" altLang="zh-TW" sz="9600" i="1" dirty="0" err="1">
                <a:solidFill>
                  <a:srgbClr val="FF0000"/>
                </a:solidFill>
              </a:rPr>
              <a:t>Mens</a:t>
            </a:r>
            <a:r>
              <a:rPr lang="en-US" altLang="zh-TW" sz="9600" i="1" dirty="0">
                <a:solidFill>
                  <a:srgbClr val="FF0000"/>
                </a:solidFill>
              </a:rPr>
              <a:t> </a:t>
            </a:r>
            <a:r>
              <a:rPr lang="en-US" altLang="zh-TW" sz="9600" i="1" dirty="0"/>
              <a:t>et</a:t>
            </a:r>
            <a:r>
              <a:rPr lang="en-US" altLang="zh-TW" sz="9600" i="1" dirty="0">
                <a:solidFill>
                  <a:srgbClr val="FF0000"/>
                </a:solidFill>
              </a:rPr>
              <a:t> Manus</a:t>
            </a:r>
            <a:endParaRPr lang="en-US" altLang="zh-TW" sz="13800" dirty="0">
              <a:solidFill>
                <a:srgbClr val="FF0000"/>
              </a:solidFill>
            </a:endParaRPr>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10</a:t>
            </a:fld>
            <a:endParaRPr lang="en-US" altLang="ko-KR"/>
          </a:p>
        </p:txBody>
      </p:sp>
    </p:spTree>
    <p:extLst>
      <p:ext uri="{BB962C8B-B14F-4D97-AF65-F5344CB8AC3E}">
        <p14:creationId xmlns:p14="http://schemas.microsoft.com/office/powerpoint/2010/main" val="114565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zh-TW" altLang="en-US" b="0" dirty="0"/>
              <a:t>「</a:t>
            </a:r>
            <a:r>
              <a:rPr lang="zh-TW" altLang="en-US" dirty="0"/>
              <a:t>頭腦和雙手」</a:t>
            </a:r>
            <a:r>
              <a:rPr lang="en-US" altLang="zh-TW" dirty="0"/>
              <a:t>		</a:t>
            </a:r>
            <a:r>
              <a:rPr lang="zh-TW" altLang="en-US" b="0" dirty="0"/>
              <a:t> 「</a:t>
            </a:r>
            <a:r>
              <a:rPr lang="zh-TW" altLang="en-US" dirty="0"/>
              <a:t>心與手」</a:t>
            </a:r>
            <a:endParaRPr lang="zh-TW" altLang="en-US" sz="3600" dirty="0">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196752"/>
            <a:ext cx="8003232" cy="4953000"/>
          </a:xfrm>
        </p:spPr>
        <p:txBody>
          <a:bodyPr/>
          <a:lstStyle/>
          <a:p>
            <a:pPr marL="0" indent="0" algn="ctr">
              <a:spcBef>
                <a:spcPts val="0"/>
              </a:spcBef>
              <a:buNone/>
            </a:pPr>
            <a:r>
              <a:rPr lang="en-US" altLang="zh-TW" sz="9600" i="1" dirty="0" err="1">
                <a:solidFill>
                  <a:srgbClr val="FF0000"/>
                </a:solidFill>
              </a:rPr>
              <a:t>Mens</a:t>
            </a:r>
            <a:r>
              <a:rPr lang="en-US" altLang="zh-TW" sz="9600" i="1" dirty="0">
                <a:solidFill>
                  <a:srgbClr val="FF0000"/>
                </a:solidFill>
              </a:rPr>
              <a:t> </a:t>
            </a:r>
            <a:r>
              <a:rPr lang="en-US" altLang="zh-TW" sz="9600" i="1" dirty="0"/>
              <a:t>et</a:t>
            </a:r>
            <a:r>
              <a:rPr lang="en-US" altLang="zh-TW" sz="9600" i="1" dirty="0">
                <a:solidFill>
                  <a:srgbClr val="FF0000"/>
                </a:solidFill>
              </a:rPr>
              <a:t> Manus</a:t>
            </a:r>
            <a:endParaRPr lang="en-US" altLang="zh-TW" sz="13800" dirty="0">
              <a:solidFill>
                <a:srgbClr val="FF0000"/>
              </a:solidFill>
            </a:endParaRPr>
          </a:p>
          <a:p>
            <a:pPr marL="0" indent="0" algn="ctr">
              <a:spcBef>
                <a:spcPts val="0"/>
              </a:spcBef>
              <a:buNone/>
            </a:pPr>
            <a:r>
              <a:rPr lang="en-US" altLang="zh-TW" sz="9600" dirty="0">
                <a:solidFill>
                  <a:srgbClr val="FF0000"/>
                </a:solidFill>
              </a:rPr>
              <a:t>Mind </a:t>
            </a:r>
            <a:r>
              <a:rPr lang="en-US" altLang="zh-TW" sz="9600" dirty="0"/>
              <a:t>and</a:t>
            </a:r>
            <a:r>
              <a:rPr lang="en-US" altLang="zh-TW" sz="9600" dirty="0">
                <a:solidFill>
                  <a:srgbClr val="FF0000"/>
                </a:solidFill>
              </a:rPr>
              <a:t> Hand</a:t>
            </a:r>
            <a:endParaRPr lang="en-US" altLang="zh-TW" sz="13800" dirty="0">
              <a:solidFill>
                <a:srgbClr val="FF0000"/>
              </a:solidFill>
            </a:endParaRPr>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11</a:t>
            </a:fld>
            <a:endParaRPr lang="en-US" altLang="ko-KR"/>
          </a:p>
        </p:txBody>
      </p:sp>
    </p:spTree>
    <p:extLst>
      <p:ext uri="{BB962C8B-B14F-4D97-AF65-F5344CB8AC3E}">
        <p14:creationId xmlns:p14="http://schemas.microsoft.com/office/powerpoint/2010/main" val="100351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zh-TW" altLang="en-US" b="0" dirty="0"/>
              <a:t>「</a:t>
            </a:r>
            <a:r>
              <a:rPr lang="zh-TW" altLang="en-US" dirty="0"/>
              <a:t>頭腦和雙手」</a:t>
            </a:r>
            <a:r>
              <a:rPr lang="en-US" altLang="zh-TW" dirty="0"/>
              <a:t>		</a:t>
            </a:r>
            <a:r>
              <a:rPr lang="zh-TW" altLang="en-US" b="0" dirty="0"/>
              <a:t> 「</a:t>
            </a:r>
            <a:r>
              <a:rPr lang="zh-TW" altLang="en-US" dirty="0"/>
              <a:t>心與手」</a:t>
            </a:r>
            <a:endParaRPr lang="zh-TW" altLang="en-US" sz="3600" dirty="0">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196752"/>
            <a:ext cx="8003232" cy="4953000"/>
          </a:xfrm>
        </p:spPr>
        <p:txBody>
          <a:bodyPr/>
          <a:lstStyle/>
          <a:p>
            <a:pPr marL="0" indent="0" algn="ctr">
              <a:spcBef>
                <a:spcPts val="0"/>
              </a:spcBef>
              <a:buNone/>
            </a:pPr>
            <a:r>
              <a:rPr lang="en-US" altLang="zh-TW" sz="9600" i="1" dirty="0" err="1">
                <a:solidFill>
                  <a:srgbClr val="FF0000"/>
                </a:solidFill>
              </a:rPr>
              <a:t>Mens</a:t>
            </a:r>
            <a:r>
              <a:rPr lang="en-US" altLang="zh-TW" sz="9600" i="1" dirty="0">
                <a:solidFill>
                  <a:srgbClr val="FF0000"/>
                </a:solidFill>
              </a:rPr>
              <a:t> </a:t>
            </a:r>
            <a:r>
              <a:rPr lang="en-US" altLang="zh-TW" sz="9600" i="1" dirty="0"/>
              <a:t>et</a:t>
            </a:r>
            <a:r>
              <a:rPr lang="en-US" altLang="zh-TW" sz="9600" i="1" dirty="0">
                <a:solidFill>
                  <a:srgbClr val="FF0000"/>
                </a:solidFill>
              </a:rPr>
              <a:t> Manus</a:t>
            </a:r>
            <a:endParaRPr lang="en-US" altLang="zh-TW" sz="13800" dirty="0">
              <a:solidFill>
                <a:srgbClr val="FF0000"/>
              </a:solidFill>
            </a:endParaRPr>
          </a:p>
          <a:p>
            <a:pPr marL="0" indent="0" algn="ctr">
              <a:spcBef>
                <a:spcPts val="0"/>
              </a:spcBef>
              <a:buNone/>
            </a:pPr>
            <a:r>
              <a:rPr lang="en-US" altLang="zh-TW" sz="9600" dirty="0">
                <a:solidFill>
                  <a:srgbClr val="FF0000"/>
                </a:solidFill>
              </a:rPr>
              <a:t>Mind </a:t>
            </a:r>
            <a:r>
              <a:rPr lang="en-US" altLang="zh-TW" sz="9600" dirty="0"/>
              <a:t>and</a:t>
            </a:r>
            <a:r>
              <a:rPr lang="en-US" altLang="zh-TW" sz="9600" dirty="0">
                <a:solidFill>
                  <a:srgbClr val="FF0000"/>
                </a:solidFill>
              </a:rPr>
              <a:t> Hand</a:t>
            </a:r>
            <a:endParaRPr lang="en-US" altLang="zh-TW" sz="13800" dirty="0">
              <a:solidFill>
                <a:srgbClr val="FF0000"/>
              </a:solidFill>
            </a:endParaRPr>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12</a:t>
            </a:fld>
            <a:endParaRPr lang="en-US" altLang="ko-KR"/>
          </a:p>
        </p:txBody>
      </p:sp>
      <p:sp>
        <p:nvSpPr>
          <p:cNvPr id="5" name="矩形 4">
            <a:extLst>
              <a:ext uri="{FF2B5EF4-FFF2-40B4-BE49-F238E27FC236}">
                <a16:creationId xmlns:a16="http://schemas.microsoft.com/office/drawing/2014/main" id="{F55F3532-5261-43AB-9862-CA2B0225C250}"/>
              </a:ext>
            </a:extLst>
          </p:cNvPr>
          <p:cNvSpPr/>
          <p:nvPr/>
        </p:nvSpPr>
        <p:spPr>
          <a:xfrm>
            <a:off x="611560" y="4999528"/>
            <a:ext cx="6624736" cy="1323439"/>
          </a:xfrm>
          <a:prstGeom prst="rect">
            <a:avLst/>
          </a:prstGeom>
        </p:spPr>
        <p:txBody>
          <a:bodyPr wrap="square">
            <a:spAutoFit/>
          </a:bodyPr>
          <a:lstStyle/>
          <a:p>
            <a:pPr algn="ctr"/>
            <a:r>
              <a:rPr lang="zh-TW" altLang="en-US" sz="4000" dirty="0">
                <a:solidFill>
                  <a:srgbClr val="000000"/>
                </a:solidFill>
                <a:latin typeface="CircleFont" panose="02010600010101010101" pitchFamily="2" charset="-122"/>
                <a:ea typeface="CircleFont" panose="02010600010101010101" pitchFamily="2" charset="-122"/>
              </a:rPr>
              <a:t>是哪所大學的大學格言呢</a:t>
            </a:r>
            <a:r>
              <a:rPr lang="en-US" altLang="zh-TW" sz="4000" dirty="0">
                <a:solidFill>
                  <a:srgbClr val="000000"/>
                </a:solidFill>
                <a:latin typeface="CircleFont" panose="02010600010101010101" pitchFamily="2" charset="-122"/>
                <a:ea typeface="CircleFont" panose="02010600010101010101" pitchFamily="2" charset="-122"/>
              </a:rPr>
              <a:t>?</a:t>
            </a:r>
          </a:p>
          <a:p>
            <a:pPr algn="ctr"/>
            <a:r>
              <a:rPr lang="zh-TW" altLang="en-US" sz="4000" dirty="0">
                <a:latin typeface="CircleFont" panose="02010600010101010101" pitchFamily="2" charset="-122"/>
                <a:ea typeface="CircleFont" panose="02010600010101010101" pitchFamily="2" charset="-122"/>
              </a:rPr>
              <a:t>是誰的座右銘呢</a:t>
            </a:r>
            <a:r>
              <a:rPr lang="en-US" altLang="zh-TW" sz="4000" dirty="0">
                <a:latin typeface="CircleFont" panose="02010600010101010101" pitchFamily="2" charset="-122"/>
                <a:ea typeface="CircleFont" panose="02010600010101010101" pitchFamily="2" charset="-122"/>
              </a:rPr>
              <a:t>?</a:t>
            </a:r>
          </a:p>
        </p:txBody>
      </p:sp>
    </p:spTree>
    <p:extLst>
      <p:ext uri="{BB962C8B-B14F-4D97-AF65-F5344CB8AC3E}">
        <p14:creationId xmlns:p14="http://schemas.microsoft.com/office/powerpoint/2010/main" val="1071232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en-US" altLang="zh-TW" sz="3600" dirty="0">
                <a:latin typeface="CircleFont" panose="02010600010101010101" pitchFamily="2" charset="-122"/>
                <a:ea typeface="CircleFont" panose="02010600010101010101" pitchFamily="2" charset="-122"/>
              </a:rPr>
              <a:t>MIT</a:t>
            </a:r>
            <a:r>
              <a:rPr lang="zh-TW" altLang="en-US" sz="3600" dirty="0">
                <a:latin typeface="CircleFont" panose="02010600010101010101" pitchFamily="2" charset="-122"/>
                <a:ea typeface="CircleFont" panose="02010600010101010101" pitchFamily="2" charset="-122"/>
              </a:rPr>
              <a:t> </a:t>
            </a:r>
            <a:r>
              <a:rPr lang="en-US" altLang="zh-TW" sz="3600" dirty="0">
                <a:latin typeface="CircleFont" panose="02010600010101010101" pitchFamily="2" charset="-122"/>
                <a:ea typeface="CircleFont" panose="02010600010101010101" pitchFamily="2" charset="-122"/>
              </a:rPr>
              <a:t>Seal</a:t>
            </a:r>
            <a:endParaRPr lang="zh-TW" altLang="en-US" sz="3600" dirty="0">
              <a:latin typeface="CircleFont" panose="02010600010101010101" pitchFamily="2" charset="-122"/>
              <a:ea typeface="CircleFont" panose="02010600010101010101" pitchFamily="2" charset="-122"/>
            </a:endParaRPr>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13</a:t>
            </a:fld>
            <a:endParaRPr lang="en-US" altLang="ko-KR"/>
          </a:p>
        </p:txBody>
      </p:sp>
      <p:sp>
        <p:nvSpPr>
          <p:cNvPr id="5" name="文字方塊 4">
            <a:extLst>
              <a:ext uri="{FF2B5EF4-FFF2-40B4-BE49-F238E27FC236}">
                <a16:creationId xmlns:a16="http://schemas.microsoft.com/office/drawing/2014/main" id="{988F0358-B346-404C-B0F9-877F149C266C}"/>
              </a:ext>
            </a:extLst>
          </p:cNvPr>
          <p:cNvSpPr txBox="1"/>
          <p:nvPr/>
        </p:nvSpPr>
        <p:spPr>
          <a:xfrm>
            <a:off x="292228" y="6352232"/>
            <a:ext cx="3662734" cy="276999"/>
          </a:xfrm>
          <a:prstGeom prst="rect">
            <a:avLst/>
          </a:prstGeom>
          <a:noFill/>
        </p:spPr>
        <p:txBody>
          <a:bodyPr wrap="none" rtlCol="0">
            <a:spAutoFit/>
          </a:bodyPr>
          <a:lstStyle/>
          <a:p>
            <a:r>
              <a:rPr lang="en-US" altLang="zh-TW" sz="1200" dirty="0">
                <a:hlinkClick r:id="rId3"/>
              </a:rPr>
              <a:t>https://web.mit.edu/graphicidentity/tim-the-beaver.html</a:t>
            </a:r>
            <a:r>
              <a:rPr lang="zh-TW" altLang="en-US" sz="1200" dirty="0"/>
              <a:t> </a:t>
            </a:r>
          </a:p>
        </p:txBody>
      </p:sp>
      <p:pic>
        <p:nvPicPr>
          <p:cNvPr id="10" name="圖形 9">
            <a:extLst>
              <a:ext uri="{FF2B5EF4-FFF2-40B4-BE49-F238E27FC236}">
                <a16:creationId xmlns:a16="http://schemas.microsoft.com/office/drawing/2014/main" id="{724ADBC0-84CF-4E5F-9C1D-ACA4BA7857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1196752"/>
            <a:ext cx="4408635" cy="4408635"/>
          </a:xfrm>
          <a:prstGeom prst="rect">
            <a:avLst/>
          </a:prstGeom>
        </p:spPr>
      </p:pic>
      <p:sp>
        <p:nvSpPr>
          <p:cNvPr id="11" name="文字方塊 10">
            <a:extLst>
              <a:ext uri="{FF2B5EF4-FFF2-40B4-BE49-F238E27FC236}">
                <a16:creationId xmlns:a16="http://schemas.microsoft.com/office/drawing/2014/main" id="{9A8CC225-9244-40E8-98A2-9E77A4CF193E}"/>
              </a:ext>
            </a:extLst>
          </p:cNvPr>
          <p:cNvSpPr txBox="1"/>
          <p:nvPr/>
        </p:nvSpPr>
        <p:spPr>
          <a:xfrm>
            <a:off x="292228" y="1371600"/>
            <a:ext cx="5100501" cy="5078313"/>
          </a:xfrm>
          <a:prstGeom prst="rect">
            <a:avLst/>
          </a:prstGeom>
          <a:noFill/>
        </p:spPr>
        <p:txBody>
          <a:bodyPr wrap="square">
            <a:spAutoFit/>
          </a:bodyPr>
          <a:lstStyle/>
          <a:p>
            <a:r>
              <a:rPr lang="en-US" altLang="zh-TW" sz="2000" b="0" i="0" dirty="0">
                <a:solidFill>
                  <a:srgbClr val="000000"/>
                </a:solidFill>
                <a:effectLst/>
                <a:latin typeface="CircleFont" panose="02010600010101010101" pitchFamily="2" charset="-122"/>
                <a:ea typeface="CircleFont" panose="02010600010101010101" pitchFamily="2" charset="-122"/>
              </a:rPr>
              <a:t>The Latin motto </a:t>
            </a:r>
          </a:p>
          <a:p>
            <a:r>
              <a:rPr lang="en-US" altLang="zh-TW" sz="4400" b="0" i="1" dirty="0" err="1">
                <a:solidFill>
                  <a:srgbClr val="FF0000"/>
                </a:solidFill>
                <a:effectLst/>
                <a:latin typeface="CircleFont" panose="02010600010101010101" pitchFamily="2" charset="-122"/>
                <a:ea typeface="CircleFont" panose="02010600010101010101" pitchFamily="2" charset="-122"/>
              </a:rPr>
              <a:t>Mens</a:t>
            </a:r>
            <a:r>
              <a:rPr lang="en-US" altLang="zh-TW" sz="4400" b="0" i="1" dirty="0">
                <a:solidFill>
                  <a:srgbClr val="FF0000"/>
                </a:solidFill>
                <a:effectLst/>
                <a:latin typeface="CircleFont" panose="02010600010101010101" pitchFamily="2" charset="-122"/>
                <a:ea typeface="CircleFont" panose="02010600010101010101" pitchFamily="2" charset="-122"/>
              </a:rPr>
              <a:t> et Manus</a:t>
            </a:r>
          </a:p>
          <a:p>
            <a:r>
              <a:rPr lang="en-US" altLang="zh-TW" sz="2000" b="0" i="0" dirty="0">
                <a:solidFill>
                  <a:srgbClr val="000000"/>
                </a:solidFill>
                <a:effectLst/>
                <a:latin typeface="CircleFont" panose="02010600010101010101" pitchFamily="2" charset="-122"/>
                <a:ea typeface="CircleFont" panose="02010600010101010101" pitchFamily="2" charset="-122"/>
              </a:rPr>
              <a:t>— </a:t>
            </a:r>
          </a:p>
          <a:p>
            <a:r>
              <a:rPr lang="en-US" altLang="zh-TW" sz="2000" b="0" i="0" dirty="0">
                <a:solidFill>
                  <a:srgbClr val="000000"/>
                </a:solidFill>
                <a:effectLst/>
                <a:latin typeface="CircleFont" panose="02010600010101010101" pitchFamily="2" charset="-122"/>
                <a:ea typeface="CircleFont" panose="02010600010101010101" pitchFamily="2" charset="-122"/>
              </a:rPr>
              <a:t>“</a:t>
            </a:r>
            <a:r>
              <a:rPr lang="en-US" altLang="zh-TW" sz="4400" b="0" i="0" dirty="0">
                <a:solidFill>
                  <a:srgbClr val="FF0000"/>
                </a:solidFill>
                <a:effectLst/>
                <a:latin typeface="CircleFont" panose="02010600010101010101" pitchFamily="2" charset="-122"/>
                <a:ea typeface="CircleFont" panose="02010600010101010101" pitchFamily="2" charset="-122"/>
              </a:rPr>
              <a:t>mind and hand</a:t>
            </a:r>
            <a:r>
              <a:rPr lang="en-US" altLang="zh-TW" sz="2000" b="0" i="0" dirty="0">
                <a:solidFill>
                  <a:srgbClr val="000000"/>
                </a:solidFill>
                <a:effectLst/>
                <a:latin typeface="CircleFont" panose="02010600010101010101" pitchFamily="2" charset="-122"/>
                <a:ea typeface="CircleFont" panose="02010600010101010101" pitchFamily="2" charset="-122"/>
              </a:rPr>
              <a:t>”</a:t>
            </a:r>
          </a:p>
          <a:p>
            <a:endParaRPr lang="en-US" altLang="zh-TW" sz="2000" b="0" i="0" dirty="0">
              <a:solidFill>
                <a:srgbClr val="000000"/>
              </a:solidFill>
              <a:effectLst/>
              <a:latin typeface="CircleFont" panose="02010600010101010101" pitchFamily="2" charset="-122"/>
              <a:ea typeface="CircleFont" panose="02010600010101010101" pitchFamily="2" charset="-122"/>
            </a:endParaRPr>
          </a:p>
          <a:p>
            <a:endParaRPr lang="en-US" altLang="zh-TW" sz="2000" dirty="0">
              <a:solidFill>
                <a:srgbClr val="000000"/>
              </a:solidFill>
              <a:latin typeface="CircleFont" panose="02010600010101010101" pitchFamily="2" charset="-122"/>
              <a:ea typeface="CircleFont" panose="02010600010101010101" pitchFamily="2" charset="-122"/>
            </a:endParaRPr>
          </a:p>
          <a:p>
            <a:r>
              <a:rPr lang="en-US" altLang="zh-TW" sz="2000" b="0" i="0" dirty="0">
                <a:solidFill>
                  <a:srgbClr val="000000"/>
                </a:solidFill>
                <a:effectLst/>
                <a:latin typeface="CircleFont" panose="02010600010101010101" pitchFamily="2" charset="-122"/>
                <a:ea typeface="CircleFont" panose="02010600010101010101" pitchFamily="2" charset="-122"/>
              </a:rPr>
              <a:t>–and the volumes, </a:t>
            </a:r>
          </a:p>
          <a:p>
            <a:r>
              <a:rPr lang="en-US" altLang="zh-TW" sz="4400" b="0" i="0" dirty="0">
                <a:solidFill>
                  <a:srgbClr val="000000"/>
                </a:solidFill>
                <a:effectLst/>
                <a:latin typeface="CircleFont" panose="02010600010101010101" pitchFamily="2" charset="-122"/>
                <a:ea typeface="CircleFont" panose="02010600010101010101" pitchFamily="2" charset="-122"/>
              </a:rPr>
              <a:t>Science and Arts</a:t>
            </a:r>
          </a:p>
          <a:p>
            <a:r>
              <a:rPr lang="en-US" altLang="zh-TW" sz="2000" b="0" i="0" dirty="0">
                <a:solidFill>
                  <a:srgbClr val="000000"/>
                </a:solidFill>
                <a:effectLst/>
                <a:latin typeface="CircleFont" panose="02010600010101010101" pitchFamily="2" charset="-122"/>
                <a:ea typeface="CircleFont" panose="02010600010101010101" pitchFamily="2" charset="-122"/>
              </a:rPr>
              <a:t>, on the pedestal also reflect the ideal of </a:t>
            </a:r>
            <a:r>
              <a:rPr lang="en-US" altLang="zh-TW" sz="2000" b="0" i="0" dirty="0">
                <a:solidFill>
                  <a:srgbClr val="FF0000"/>
                </a:solidFill>
                <a:effectLst/>
                <a:latin typeface="CircleFont" panose="02010600010101010101" pitchFamily="2" charset="-122"/>
                <a:ea typeface="CircleFont" panose="02010600010101010101" pitchFamily="2" charset="-122"/>
              </a:rPr>
              <a:t>cooperation between </a:t>
            </a:r>
            <a:r>
              <a:rPr lang="en-US" altLang="zh-TW" sz="3600" b="0" i="0" dirty="0">
                <a:solidFill>
                  <a:srgbClr val="FF0000"/>
                </a:solidFill>
                <a:effectLst/>
                <a:latin typeface="CircleFont" panose="02010600010101010101" pitchFamily="2" charset="-122"/>
                <a:ea typeface="CircleFont" panose="02010600010101010101" pitchFamily="2" charset="-122"/>
              </a:rPr>
              <a:t>knowledge</a:t>
            </a:r>
            <a:r>
              <a:rPr lang="en-US" altLang="zh-TW" sz="2000" b="0" i="0" dirty="0">
                <a:solidFill>
                  <a:srgbClr val="FF0000"/>
                </a:solidFill>
                <a:effectLst/>
                <a:latin typeface="CircleFont" panose="02010600010101010101" pitchFamily="2" charset="-122"/>
                <a:ea typeface="CircleFont" panose="02010600010101010101" pitchFamily="2" charset="-122"/>
              </a:rPr>
              <a:t> and </a:t>
            </a:r>
            <a:r>
              <a:rPr lang="en-US" altLang="zh-TW" sz="3600" b="0" i="0" dirty="0">
                <a:solidFill>
                  <a:srgbClr val="FF0000"/>
                </a:solidFill>
                <a:effectLst/>
                <a:latin typeface="CircleFont" panose="02010600010101010101" pitchFamily="2" charset="-122"/>
                <a:ea typeface="CircleFont" panose="02010600010101010101" pitchFamily="2" charset="-122"/>
              </a:rPr>
              <a:t>practice</a:t>
            </a:r>
            <a:r>
              <a:rPr lang="en-US" altLang="zh-TW" sz="2000" b="0" i="0" dirty="0">
                <a:solidFill>
                  <a:srgbClr val="000000"/>
                </a:solidFill>
                <a:effectLst/>
                <a:latin typeface="CircleFont" panose="02010600010101010101" pitchFamily="2" charset="-122"/>
                <a:ea typeface="CircleFont" panose="02010600010101010101" pitchFamily="2" charset="-122"/>
              </a:rPr>
              <a:t>.  </a:t>
            </a:r>
            <a:endParaRPr lang="zh-TW" altLang="en-US" sz="2000" dirty="0">
              <a:latin typeface="CircleFont" panose="02010600010101010101" pitchFamily="2" charset="-122"/>
              <a:ea typeface="CircleFont" panose="02010600010101010101" pitchFamily="2" charset="-122"/>
            </a:endParaRPr>
          </a:p>
        </p:txBody>
      </p:sp>
    </p:spTree>
    <p:extLst>
      <p:ext uri="{BB962C8B-B14F-4D97-AF65-F5344CB8AC3E}">
        <p14:creationId xmlns:p14="http://schemas.microsoft.com/office/powerpoint/2010/main" val="2655355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zh-TW" altLang="en-US" dirty="0"/>
              <a:t>大學格言</a:t>
            </a:r>
            <a:r>
              <a:rPr lang="en-US" altLang="zh-TW" dirty="0"/>
              <a:t>					</a:t>
            </a:r>
            <a:r>
              <a:rPr lang="zh-TW" altLang="en-US" dirty="0"/>
              <a:t>校訓</a:t>
            </a:r>
            <a:endParaRPr lang="zh-TW" altLang="en-US" sz="3600" dirty="0">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371600"/>
            <a:ext cx="2818656" cy="4953000"/>
          </a:xfrm>
        </p:spPr>
        <p:txBody>
          <a:bodyPr/>
          <a:lstStyle/>
          <a:p>
            <a:r>
              <a:rPr lang="en-US" altLang="zh-TW" sz="2400" dirty="0">
                <a:latin typeface="微軟正黑體" panose="020B0604030504040204" pitchFamily="34" charset="-120"/>
                <a:ea typeface="微軟正黑體" panose="020B0604030504040204" pitchFamily="34" charset="-120"/>
              </a:rPr>
              <a:t>MIT</a:t>
            </a:r>
            <a:endParaRPr lang="zh-TW" altLang="en-US" sz="24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14</a:t>
            </a:fld>
            <a:endParaRPr lang="en-US" altLang="ko-KR"/>
          </a:p>
        </p:txBody>
      </p:sp>
      <p:sp>
        <p:nvSpPr>
          <p:cNvPr id="7" name="內容版面配置區 2">
            <a:extLst>
              <a:ext uri="{FF2B5EF4-FFF2-40B4-BE49-F238E27FC236}">
                <a16:creationId xmlns:a16="http://schemas.microsoft.com/office/drawing/2014/main" id="{3600B394-C07F-4694-A15F-67AC95ABD288}"/>
              </a:ext>
            </a:extLst>
          </p:cNvPr>
          <p:cNvSpPr txBox="1">
            <a:spLocks/>
          </p:cNvSpPr>
          <p:nvPr/>
        </p:nvSpPr>
        <p:spPr bwMode="auto">
          <a:xfrm>
            <a:off x="6227763" y="1371600"/>
            <a:ext cx="281865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標楷體" panose="03000509000000000000" pitchFamily="65" charset="-120"/>
                <a:ea typeface="標楷體" panose="03000509000000000000" pitchFamily="65" charset="-120"/>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r>
              <a:rPr kumimoji="0" lang="en-US" altLang="zh-TW" sz="2400" kern="0" dirty="0">
                <a:latin typeface="微軟正黑體" panose="020B0604030504040204" pitchFamily="34" charset="-120"/>
                <a:ea typeface="微軟正黑體" panose="020B0604030504040204" pitchFamily="34" charset="-120"/>
              </a:rPr>
              <a:t>Taipei Tech</a:t>
            </a:r>
            <a:endParaRPr kumimoji="0" lang="zh-TW" altLang="en-US" sz="2400" kern="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88F0358-B346-404C-B0F9-877F149C266C}"/>
              </a:ext>
            </a:extLst>
          </p:cNvPr>
          <p:cNvSpPr txBox="1"/>
          <p:nvPr/>
        </p:nvSpPr>
        <p:spPr>
          <a:xfrm>
            <a:off x="292228" y="6352232"/>
            <a:ext cx="3662734" cy="276999"/>
          </a:xfrm>
          <a:prstGeom prst="rect">
            <a:avLst/>
          </a:prstGeom>
          <a:noFill/>
        </p:spPr>
        <p:txBody>
          <a:bodyPr wrap="none" rtlCol="0">
            <a:spAutoFit/>
          </a:bodyPr>
          <a:lstStyle/>
          <a:p>
            <a:r>
              <a:rPr lang="en-US" altLang="zh-TW" sz="1200" dirty="0">
                <a:hlinkClick r:id="rId3"/>
              </a:rPr>
              <a:t>https://web.mit.edu/graphicidentity/tim-the-beaver.html</a:t>
            </a:r>
            <a:r>
              <a:rPr lang="zh-TW" altLang="en-US" sz="1200" dirty="0"/>
              <a:t> </a:t>
            </a:r>
          </a:p>
        </p:txBody>
      </p:sp>
      <p:pic>
        <p:nvPicPr>
          <p:cNvPr id="10" name="圖形 9">
            <a:extLst>
              <a:ext uri="{FF2B5EF4-FFF2-40B4-BE49-F238E27FC236}">
                <a16:creationId xmlns:a16="http://schemas.microsoft.com/office/drawing/2014/main" id="{724ADBC0-84CF-4E5F-9C1D-ACA4BA7857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13" y="1626376"/>
            <a:ext cx="4178887" cy="4178887"/>
          </a:xfrm>
          <a:prstGeom prst="rect">
            <a:avLst/>
          </a:prstGeom>
        </p:spPr>
      </p:pic>
      <p:sp>
        <p:nvSpPr>
          <p:cNvPr id="11" name="文字方塊 10">
            <a:extLst>
              <a:ext uri="{FF2B5EF4-FFF2-40B4-BE49-F238E27FC236}">
                <a16:creationId xmlns:a16="http://schemas.microsoft.com/office/drawing/2014/main" id="{9A8CC225-9244-40E8-98A2-9E77A4CF193E}"/>
              </a:ext>
            </a:extLst>
          </p:cNvPr>
          <p:cNvSpPr txBox="1"/>
          <p:nvPr/>
        </p:nvSpPr>
        <p:spPr>
          <a:xfrm>
            <a:off x="4728915" y="1626376"/>
            <a:ext cx="864096" cy="2862322"/>
          </a:xfrm>
          <a:prstGeom prst="rect">
            <a:avLst/>
          </a:prstGeom>
          <a:noFill/>
        </p:spPr>
        <p:txBody>
          <a:bodyPr wrap="square">
            <a:spAutoFit/>
          </a:bodyPr>
          <a:lstStyle/>
          <a:p>
            <a:r>
              <a:rPr lang="zh-TW" altLang="en-US" sz="3600" dirty="0">
                <a:solidFill>
                  <a:srgbClr val="C00000"/>
                </a:solidFill>
                <a:latin typeface="CircleFont" panose="02010600010101010101" pitchFamily="2" charset="-122"/>
                <a:ea typeface="CircleFont" panose="02010600010101010101" pitchFamily="2" charset="-122"/>
              </a:rPr>
              <a:t>頭腦和雙手</a:t>
            </a:r>
          </a:p>
        </p:txBody>
      </p:sp>
      <p:sp>
        <p:nvSpPr>
          <p:cNvPr id="23" name="文字方塊 22">
            <a:extLst>
              <a:ext uri="{FF2B5EF4-FFF2-40B4-BE49-F238E27FC236}">
                <a16:creationId xmlns:a16="http://schemas.microsoft.com/office/drawing/2014/main" id="{6B2BB792-B2BB-4F7B-9B79-04DD84ED75B2}"/>
              </a:ext>
            </a:extLst>
          </p:cNvPr>
          <p:cNvSpPr txBox="1"/>
          <p:nvPr/>
        </p:nvSpPr>
        <p:spPr>
          <a:xfrm>
            <a:off x="6961774" y="2079426"/>
            <a:ext cx="675317" cy="2800767"/>
          </a:xfrm>
          <a:prstGeom prst="rect">
            <a:avLst/>
          </a:prstGeom>
          <a:noFill/>
        </p:spPr>
        <p:txBody>
          <a:bodyPr wrap="square">
            <a:spAutoFit/>
          </a:bodyPr>
          <a:lstStyle/>
          <a:p>
            <a:r>
              <a:rPr lang="zh-TW" altLang="en-US" sz="4400" b="0" i="0" dirty="0">
                <a:solidFill>
                  <a:srgbClr val="333333"/>
                </a:solidFill>
                <a:effectLst/>
                <a:latin typeface="CircleFont" panose="02010600010101010101" pitchFamily="2" charset="-122"/>
                <a:ea typeface="CircleFont" panose="02010600010101010101" pitchFamily="2" charset="-122"/>
              </a:rPr>
              <a:t>誠</a:t>
            </a:r>
            <a:endParaRPr lang="en-US" altLang="zh-TW" sz="4400" b="0" i="0" dirty="0">
              <a:solidFill>
                <a:srgbClr val="333333"/>
              </a:solidFill>
              <a:effectLst/>
              <a:latin typeface="CircleFont" panose="02010600010101010101" pitchFamily="2" charset="-122"/>
              <a:ea typeface="CircleFont" panose="02010600010101010101" pitchFamily="2" charset="-122"/>
            </a:endParaRPr>
          </a:p>
          <a:p>
            <a:r>
              <a:rPr lang="zh-TW" altLang="en-US" sz="4400" b="0" i="0" dirty="0">
                <a:solidFill>
                  <a:srgbClr val="333333"/>
                </a:solidFill>
                <a:effectLst/>
                <a:latin typeface="CircleFont" panose="02010600010101010101" pitchFamily="2" charset="-122"/>
                <a:ea typeface="CircleFont" panose="02010600010101010101" pitchFamily="2" charset="-122"/>
              </a:rPr>
              <a:t>樸</a:t>
            </a:r>
            <a:endParaRPr lang="en-US" altLang="zh-TW" sz="4400" b="0" i="0" dirty="0">
              <a:solidFill>
                <a:srgbClr val="333333"/>
              </a:solidFill>
              <a:effectLst/>
              <a:latin typeface="CircleFont" panose="02010600010101010101" pitchFamily="2" charset="-122"/>
              <a:ea typeface="CircleFont" panose="02010600010101010101" pitchFamily="2" charset="-122"/>
            </a:endParaRPr>
          </a:p>
          <a:p>
            <a:r>
              <a:rPr lang="zh-TW" altLang="en-US" sz="4400" b="0" i="0" dirty="0">
                <a:solidFill>
                  <a:srgbClr val="333333"/>
                </a:solidFill>
                <a:effectLst/>
                <a:latin typeface="CircleFont" panose="02010600010101010101" pitchFamily="2" charset="-122"/>
                <a:ea typeface="CircleFont" panose="02010600010101010101" pitchFamily="2" charset="-122"/>
              </a:rPr>
              <a:t>精</a:t>
            </a:r>
            <a:endParaRPr lang="en-US" altLang="zh-TW" sz="4400" b="0" i="0" dirty="0">
              <a:solidFill>
                <a:srgbClr val="333333"/>
              </a:solidFill>
              <a:effectLst/>
              <a:latin typeface="CircleFont" panose="02010600010101010101" pitchFamily="2" charset="-122"/>
              <a:ea typeface="CircleFont" panose="02010600010101010101" pitchFamily="2" charset="-122"/>
            </a:endParaRPr>
          </a:p>
          <a:p>
            <a:r>
              <a:rPr lang="zh-TW" altLang="en-US" sz="4400" b="0" i="0" dirty="0">
                <a:solidFill>
                  <a:srgbClr val="333333"/>
                </a:solidFill>
                <a:effectLst/>
                <a:latin typeface="CircleFont" panose="02010600010101010101" pitchFamily="2" charset="-122"/>
                <a:ea typeface="CircleFont" panose="02010600010101010101" pitchFamily="2" charset="-122"/>
              </a:rPr>
              <a:t>勤</a:t>
            </a:r>
            <a:endParaRPr lang="zh-TW" altLang="en-US" sz="4400" dirty="0">
              <a:latin typeface="CircleFont" panose="02010600010101010101" pitchFamily="2" charset="-122"/>
              <a:ea typeface="CircleFont" panose="02010600010101010101" pitchFamily="2" charset="-122"/>
            </a:endParaRPr>
          </a:p>
        </p:txBody>
      </p:sp>
      <p:sp>
        <p:nvSpPr>
          <p:cNvPr id="8" name="文字方塊 7">
            <a:extLst>
              <a:ext uri="{FF2B5EF4-FFF2-40B4-BE49-F238E27FC236}">
                <a16:creationId xmlns:a16="http://schemas.microsoft.com/office/drawing/2014/main" id="{D82F6B51-C091-4D87-A0C0-1D0DE13135A4}"/>
              </a:ext>
            </a:extLst>
          </p:cNvPr>
          <p:cNvSpPr txBox="1"/>
          <p:nvPr/>
        </p:nvSpPr>
        <p:spPr>
          <a:xfrm>
            <a:off x="5509425" y="3439304"/>
            <a:ext cx="738664" cy="3096344"/>
          </a:xfrm>
          <a:prstGeom prst="rect">
            <a:avLst/>
          </a:prstGeom>
          <a:noFill/>
        </p:spPr>
        <p:txBody>
          <a:bodyPr vert="eaVert" wrap="square" rtlCol="0">
            <a:spAutoFit/>
          </a:bodyPr>
          <a:lstStyle/>
          <a:p>
            <a:r>
              <a:rPr lang="zh-TW" altLang="en-US" sz="3600" dirty="0">
                <a:solidFill>
                  <a:srgbClr val="C00000"/>
                </a:solidFill>
                <a:latin typeface="CircleFont" panose="02010600010101010101" pitchFamily="2" charset="-122"/>
                <a:ea typeface="CircleFont" panose="02010600010101010101" pitchFamily="2" charset="-122"/>
              </a:rPr>
              <a:t>理論與實務</a:t>
            </a:r>
          </a:p>
        </p:txBody>
      </p:sp>
      <p:sp>
        <p:nvSpPr>
          <p:cNvPr id="12" name="文字方塊 11">
            <a:extLst>
              <a:ext uri="{FF2B5EF4-FFF2-40B4-BE49-F238E27FC236}">
                <a16:creationId xmlns:a16="http://schemas.microsoft.com/office/drawing/2014/main" id="{549DD6E3-EBAC-43CB-96D8-BFB4B67882E8}"/>
              </a:ext>
            </a:extLst>
          </p:cNvPr>
          <p:cNvSpPr txBox="1"/>
          <p:nvPr/>
        </p:nvSpPr>
        <p:spPr>
          <a:xfrm>
            <a:off x="5351301" y="6055780"/>
            <a:ext cx="2031325" cy="646331"/>
          </a:xfrm>
          <a:prstGeom prst="rect">
            <a:avLst/>
          </a:prstGeom>
          <a:noFill/>
        </p:spPr>
        <p:txBody>
          <a:bodyPr wrap="none" rtlCol="0">
            <a:spAutoFit/>
          </a:bodyPr>
          <a:lstStyle/>
          <a:p>
            <a:r>
              <a:rPr lang="zh-TW" altLang="en-US" sz="3600" dirty="0">
                <a:latin typeface="CircleFont" panose="02010600010101010101" pitchFamily="2" charset="-122"/>
                <a:ea typeface="CircleFont" panose="02010600010101010101" pitchFamily="2" charset="-122"/>
              </a:rPr>
              <a:t>不謀而合</a:t>
            </a:r>
          </a:p>
        </p:txBody>
      </p:sp>
    </p:spTree>
    <p:extLst>
      <p:ext uri="{BB962C8B-B14F-4D97-AF65-F5344CB8AC3E}">
        <p14:creationId xmlns:p14="http://schemas.microsoft.com/office/powerpoint/2010/main" val="2851077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pPr algn="ctr"/>
            <a:r>
              <a:rPr lang="zh-TW" altLang="en-US" dirty="0"/>
              <a:t>麻省理工學院</a:t>
            </a:r>
            <a:r>
              <a:rPr lang="en-US" altLang="zh-TW" dirty="0"/>
              <a:t>	</a:t>
            </a:r>
            <a:r>
              <a:rPr lang="zh-TW" altLang="en-US" dirty="0"/>
              <a:t>臺北科技大學</a:t>
            </a:r>
            <a:endParaRPr lang="zh-TW" altLang="en-US" sz="3600" dirty="0">
              <a:latin typeface="CircleFont" panose="02010600010101010101" pitchFamily="2" charset="-122"/>
              <a:ea typeface="CircleFont" panose="02010600010101010101" pitchFamily="2" charset="-122"/>
            </a:endParaRPr>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15</a:t>
            </a:fld>
            <a:endParaRPr lang="en-US" altLang="ko-KR"/>
          </a:p>
        </p:txBody>
      </p:sp>
      <p:sp>
        <p:nvSpPr>
          <p:cNvPr id="9" name="矩形 8">
            <a:extLst>
              <a:ext uri="{FF2B5EF4-FFF2-40B4-BE49-F238E27FC236}">
                <a16:creationId xmlns:a16="http://schemas.microsoft.com/office/drawing/2014/main" id="{EFBE5271-98B2-42D8-9510-85A56A7FC440}"/>
              </a:ext>
            </a:extLst>
          </p:cNvPr>
          <p:cNvSpPr/>
          <p:nvPr/>
        </p:nvSpPr>
        <p:spPr>
          <a:xfrm>
            <a:off x="203388" y="2924944"/>
            <a:ext cx="8483412" cy="1107996"/>
          </a:xfrm>
          <a:prstGeom prst="rect">
            <a:avLst/>
          </a:prstGeom>
        </p:spPr>
        <p:txBody>
          <a:bodyPr wrap="none">
            <a:spAutoFit/>
          </a:bodyPr>
          <a:lstStyle/>
          <a:p>
            <a:pPr algn="r"/>
            <a:r>
              <a:rPr lang="en-US" altLang="zh-TW" sz="6600" b="1" dirty="0">
                <a:solidFill>
                  <a:srgbClr val="C00000"/>
                </a:solidFill>
                <a:latin typeface="CircleFont" panose="02010600010101010101" pitchFamily="2" charset="-122"/>
                <a:ea typeface="CircleFont" panose="02010600010101010101" pitchFamily="2" charset="-122"/>
              </a:rPr>
              <a:t>M</a:t>
            </a:r>
            <a:r>
              <a:rPr lang="en-US" altLang="zh-TW" sz="3600" dirty="0">
                <a:solidFill>
                  <a:srgbClr val="C00000"/>
                </a:solidFill>
                <a:latin typeface="CircleFont" panose="02010600010101010101" pitchFamily="2" charset="-122"/>
                <a:ea typeface="CircleFont" panose="02010600010101010101" pitchFamily="2" charset="-122"/>
              </a:rPr>
              <a:t>assachusetts</a:t>
            </a:r>
            <a:r>
              <a:rPr lang="en-US" altLang="zh-TW" sz="3600" dirty="0">
                <a:solidFill>
                  <a:srgbClr val="202122"/>
                </a:solidFill>
                <a:latin typeface="CircleFont" panose="02010600010101010101" pitchFamily="2" charset="-122"/>
                <a:ea typeface="CircleFont" panose="02010600010101010101" pitchFamily="2" charset="-122"/>
              </a:rPr>
              <a:t> </a:t>
            </a:r>
            <a:r>
              <a:rPr lang="en-US" altLang="zh-TW" sz="6600" b="1" dirty="0">
                <a:solidFill>
                  <a:srgbClr val="202122"/>
                </a:solidFill>
                <a:latin typeface="CircleFont" panose="02010600010101010101" pitchFamily="2" charset="-122"/>
                <a:ea typeface="CircleFont" panose="02010600010101010101" pitchFamily="2" charset="-122"/>
              </a:rPr>
              <a:t>I</a:t>
            </a:r>
            <a:r>
              <a:rPr lang="en-US" altLang="zh-TW" sz="3600" dirty="0">
                <a:solidFill>
                  <a:srgbClr val="202122"/>
                </a:solidFill>
                <a:latin typeface="CircleFont" panose="02010600010101010101" pitchFamily="2" charset="-122"/>
                <a:ea typeface="CircleFont" panose="02010600010101010101" pitchFamily="2" charset="-122"/>
              </a:rPr>
              <a:t>nstitute of </a:t>
            </a:r>
            <a:r>
              <a:rPr lang="en-US" altLang="zh-TW" sz="6600" b="1" dirty="0">
                <a:solidFill>
                  <a:srgbClr val="202122"/>
                </a:solidFill>
                <a:latin typeface="CircleFont" panose="02010600010101010101" pitchFamily="2" charset="-122"/>
                <a:ea typeface="CircleFont" panose="02010600010101010101" pitchFamily="2" charset="-122"/>
              </a:rPr>
              <a:t>T</a:t>
            </a:r>
            <a:r>
              <a:rPr lang="en-US" altLang="zh-TW" sz="3600" dirty="0">
                <a:solidFill>
                  <a:srgbClr val="202122"/>
                </a:solidFill>
                <a:latin typeface="CircleFont" panose="02010600010101010101" pitchFamily="2" charset="-122"/>
                <a:ea typeface="CircleFont" panose="02010600010101010101" pitchFamily="2" charset="-122"/>
              </a:rPr>
              <a:t>echnology</a:t>
            </a:r>
            <a:endParaRPr lang="zh-TW" altLang="en-US" sz="3600" dirty="0">
              <a:latin typeface="CircleFont" panose="02010600010101010101" pitchFamily="2" charset="-122"/>
              <a:ea typeface="CircleFont" panose="02010600010101010101" pitchFamily="2" charset="-122"/>
            </a:endParaRPr>
          </a:p>
        </p:txBody>
      </p:sp>
      <p:sp>
        <p:nvSpPr>
          <p:cNvPr id="15" name="矩形 14">
            <a:extLst>
              <a:ext uri="{FF2B5EF4-FFF2-40B4-BE49-F238E27FC236}">
                <a16:creationId xmlns:a16="http://schemas.microsoft.com/office/drawing/2014/main" id="{977D8B9D-63D3-4EAA-81DF-8F1134B461EB}"/>
              </a:ext>
            </a:extLst>
          </p:cNvPr>
          <p:cNvSpPr/>
          <p:nvPr/>
        </p:nvSpPr>
        <p:spPr>
          <a:xfrm>
            <a:off x="1652503" y="3789040"/>
            <a:ext cx="7034297" cy="1107996"/>
          </a:xfrm>
          <a:prstGeom prst="rect">
            <a:avLst/>
          </a:prstGeom>
        </p:spPr>
        <p:txBody>
          <a:bodyPr wrap="none">
            <a:spAutoFit/>
          </a:bodyPr>
          <a:lstStyle/>
          <a:p>
            <a:pPr algn="r"/>
            <a:r>
              <a:rPr lang="en-US" altLang="zh-TW" sz="6600" b="1" dirty="0">
                <a:solidFill>
                  <a:srgbClr val="C00000"/>
                </a:solidFill>
                <a:latin typeface="CircleFont" panose="02010600010101010101" pitchFamily="2" charset="-122"/>
                <a:ea typeface="CircleFont" panose="02010600010101010101" pitchFamily="2" charset="-122"/>
              </a:rPr>
              <a:t>T</a:t>
            </a:r>
            <a:r>
              <a:rPr lang="en-US" altLang="zh-TW" sz="3600" dirty="0">
                <a:solidFill>
                  <a:srgbClr val="C00000"/>
                </a:solidFill>
                <a:latin typeface="CircleFont" panose="02010600010101010101" pitchFamily="2" charset="-122"/>
                <a:ea typeface="CircleFont" panose="02010600010101010101" pitchFamily="2" charset="-122"/>
              </a:rPr>
              <a:t>aipei</a:t>
            </a:r>
            <a:r>
              <a:rPr lang="en-US" altLang="zh-TW" sz="3600" dirty="0">
                <a:solidFill>
                  <a:srgbClr val="202122"/>
                </a:solidFill>
                <a:latin typeface="CircleFont" panose="02010600010101010101" pitchFamily="2" charset="-122"/>
                <a:ea typeface="CircleFont" panose="02010600010101010101" pitchFamily="2" charset="-122"/>
              </a:rPr>
              <a:t> </a:t>
            </a:r>
            <a:r>
              <a:rPr lang="en-US" altLang="zh-TW" sz="6600" b="1" dirty="0">
                <a:solidFill>
                  <a:srgbClr val="202122"/>
                </a:solidFill>
                <a:latin typeface="CircleFont" panose="02010600010101010101" pitchFamily="2" charset="-122"/>
                <a:ea typeface="CircleFont" panose="02010600010101010101" pitchFamily="2" charset="-122"/>
              </a:rPr>
              <a:t>I</a:t>
            </a:r>
            <a:r>
              <a:rPr lang="en-US" altLang="zh-TW" sz="3600" dirty="0">
                <a:solidFill>
                  <a:srgbClr val="202122"/>
                </a:solidFill>
                <a:latin typeface="CircleFont" panose="02010600010101010101" pitchFamily="2" charset="-122"/>
                <a:ea typeface="CircleFont" panose="02010600010101010101" pitchFamily="2" charset="-122"/>
              </a:rPr>
              <a:t>nstitute of </a:t>
            </a:r>
            <a:r>
              <a:rPr lang="en-US" altLang="zh-TW" sz="6600" b="1" dirty="0">
                <a:solidFill>
                  <a:srgbClr val="202122"/>
                </a:solidFill>
                <a:latin typeface="CircleFont" panose="02010600010101010101" pitchFamily="2" charset="-122"/>
                <a:ea typeface="CircleFont" panose="02010600010101010101" pitchFamily="2" charset="-122"/>
              </a:rPr>
              <a:t>T</a:t>
            </a:r>
            <a:r>
              <a:rPr lang="en-US" altLang="zh-TW" sz="3600" dirty="0">
                <a:solidFill>
                  <a:srgbClr val="202122"/>
                </a:solidFill>
                <a:latin typeface="CircleFont" panose="02010600010101010101" pitchFamily="2" charset="-122"/>
                <a:ea typeface="CircleFont" panose="02010600010101010101" pitchFamily="2" charset="-122"/>
              </a:rPr>
              <a:t>echnology</a:t>
            </a:r>
            <a:endParaRPr lang="zh-TW" altLang="en-US" sz="3600" dirty="0">
              <a:latin typeface="CircleFont" panose="02010600010101010101" pitchFamily="2" charset="-122"/>
              <a:ea typeface="CircleFont" panose="02010600010101010101" pitchFamily="2" charset="-122"/>
            </a:endParaRPr>
          </a:p>
        </p:txBody>
      </p:sp>
      <p:pic>
        <p:nvPicPr>
          <p:cNvPr id="16" name="Picture 49" descr="C:\Users\leech\AppData\Local\Temp\Rar$DI18.580\Taipei Tech Logo-有白邊.png">
            <a:extLst>
              <a:ext uri="{FF2B5EF4-FFF2-40B4-BE49-F238E27FC236}">
                <a16:creationId xmlns:a16="http://schemas.microsoft.com/office/drawing/2014/main" id="{2783C7D5-AD7F-486A-874B-9CF7FAEFA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767197"/>
            <a:ext cx="2613978" cy="153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圖形 16">
            <a:extLst>
              <a:ext uri="{FF2B5EF4-FFF2-40B4-BE49-F238E27FC236}">
                <a16:creationId xmlns:a16="http://schemas.microsoft.com/office/drawing/2014/main" id="{2F832B15-74C4-4E37-8247-C8A1BCB88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322" y="1199443"/>
            <a:ext cx="2260462" cy="2260462"/>
          </a:xfrm>
          <a:prstGeom prst="rect">
            <a:avLst/>
          </a:prstGeom>
        </p:spPr>
      </p:pic>
    </p:spTree>
    <p:extLst>
      <p:ext uri="{BB962C8B-B14F-4D97-AF65-F5344CB8AC3E}">
        <p14:creationId xmlns:p14="http://schemas.microsoft.com/office/powerpoint/2010/main" val="2490897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17D860-113E-44EB-99E7-ADE81B7FDCA6}"/>
              </a:ext>
            </a:extLst>
          </p:cNvPr>
          <p:cNvSpPr>
            <a:spLocks noGrp="1"/>
          </p:cNvSpPr>
          <p:nvPr>
            <p:ph type="title"/>
          </p:nvPr>
        </p:nvSpPr>
        <p:spPr/>
        <p:txBody>
          <a:bodyPr/>
          <a:lstStyle/>
          <a:p>
            <a:r>
              <a:rPr lang="zh-TW" altLang="en-US" dirty="0"/>
              <a:t>本校特色</a:t>
            </a:r>
          </a:p>
        </p:txBody>
      </p:sp>
      <p:sp>
        <p:nvSpPr>
          <p:cNvPr id="3" name="內容版面配置區 2">
            <a:extLst>
              <a:ext uri="{FF2B5EF4-FFF2-40B4-BE49-F238E27FC236}">
                <a16:creationId xmlns:a16="http://schemas.microsoft.com/office/drawing/2014/main" id="{718A69D5-41D7-420D-A29D-DDBEA6ACF3D9}"/>
              </a:ext>
            </a:extLst>
          </p:cNvPr>
          <p:cNvSpPr>
            <a:spLocks noGrp="1"/>
          </p:cNvSpPr>
          <p:nvPr>
            <p:ph idx="1"/>
          </p:nvPr>
        </p:nvSpPr>
        <p:spPr>
          <a:xfrm>
            <a:off x="179512" y="1371600"/>
            <a:ext cx="8507288" cy="4953000"/>
          </a:xfrm>
        </p:spPr>
        <p:txBody>
          <a:bodyPr/>
          <a:lstStyle/>
          <a:p>
            <a:r>
              <a:rPr lang="zh-TW" altLang="en-US" dirty="0"/>
              <a:t>本校特色</a:t>
            </a:r>
            <a:r>
              <a:rPr lang="en-US" altLang="zh-TW" dirty="0"/>
              <a:t>:</a:t>
            </a:r>
            <a:r>
              <a:rPr lang="zh-TW" altLang="en-US" dirty="0"/>
              <a:t> 同時強調理論與實務</a:t>
            </a:r>
            <a:endParaRPr lang="en-US" altLang="zh-TW" dirty="0"/>
          </a:p>
          <a:p>
            <a:r>
              <a:rPr lang="zh-TW" altLang="en-US" dirty="0"/>
              <a:t>動腦</a:t>
            </a:r>
            <a:r>
              <a:rPr lang="en-US" altLang="zh-TW" dirty="0"/>
              <a:t>:</a:t>
            </a:r>
            <a:r>
              <a:rPr lang="zh-TW" altLang="en-US" dirty="0"/>
              <a:t> 理論課程</a:t>
            </a:r>
            <a:endParaRPr lang="en-US" altLang="zh-TW" dirty="0"/>
          </a:p>
          <a:p>
            <a:r>
              <a:rPr lang="zh-TW" altLang="en-US" dirty="0"/>
              <a:t>動手</a:t>
            </a:r>
            <a:r>
              <a:rPr lang="en-US" altLang="zh-TW" dirty="0"/>
              <a:t>:</a:t>
            </a:r>
            <a:r>
              <a:rPr lang="zh-TW" altLang="en-US" dirty="0"/>
              <a:t> </a:t>
            </a:r>
            <a:r>
              <a:rPr lang="zh-TW" altLang="en-US" dirty="0">
                <a:solidFill>
                  <a:srgbClr val="FF0000"/>
                </a:solidFill>
              </a:rPr>
              <a:t>實驗</a:t>
            </a:r>
            <a:r>
              <a:rPr lang="en-US" altLang="zh-TW" dirty="0"/>
              <a:t>/</a:t>
            </a:r>
            <a:r>
              <a:rPr lang="zh-TW" altLang="en-US" dirty="0">
                <a:solidFill>
                  <a:srgbClr val="FF0000"/>
                </a:solidFill>
              </a:rPr>
              <a:t>實習</a:t>
            </a:r>
            <a:r>
              <a:rPr lang="en-US" altLang="zh-TW" dirty="0"/>
              <a:t>/</a:t>
            </a:r>
            <a:r>
              <a:rPr lang="zh-TW" altLang="en-US" dirty="0">
                <a:solidFill>
                  <a:srgbClr val="FF0000"/>
                </a:solidFill>
              </a:rPr>
              <a:t>實務</a:t>
            </a:r>
            <a:r>
              <a:rPr lang="en-US" altLang="zh-TW" dirty="0"/>
              <a:t>/</a:t>
            </a:r>
            <a:r>
              <a:rPr lang="zh-TW" altLang="en-US" dirty="0">
                <a:solidFill>
                  <a:srgbClr val="FF0000"/>
                </a:solidFill>
              </a:rPr>
              <a:t>實作</a:t>
            </a:r>
            <a:r>
              <a:rPr lang="zh-TW" altLang="en-US" dirty="0"/>
              <a:t>課程</a:t>
            </a:r>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E449CCBE-B9E6-4402-B4E0-352F995B85F9}"/>
              </a:ext>
            </a:extLst>
          </p:cNvPr>
          <p:cNvSpPr>
            <a:spLocks noGrp="1"/>
          </p:cNvSpPr>
          <p:nvPr>
            <p:ph type="sldNum" sz="quarter" idx="11"/>
          </p:nvPr>
        </p:nvSpPr>
        <p:spPr/>
        <p:txBody>
          <a:bodyPr/>
          <a:lstStyle/>
          <a:p>
            <a:pPr>
              <a:defRPr/>
            </a:pPr>
            <a:fld id="{AF41B513-81B1-4873-A301-0051AC0783A2}" type="slidenum">
              <a:rPr lang="ko-KR" altLang="en-US" smtClean="0"/>
              <a:pPr>
                <a:defRPr/>
              </a:pPr>
              <a:t>16</a:t>
            </a:fld>
            <a:endParaRPr lang="en-US" altLang="ko-KR"/>
          </a:p>
        </p:txBody>
      </p:sp>
    </p:spTree>
    <p:extLst>
      <p:ext uri="{BB962C8B-B14F-4D97-AF65-F5344CB8AC3E}">
        <p14:creationId xmlns:p14="http://schemas.microsoft.com/office/powerpoint/2010/main" val="3676369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17D860-113E-44EB-99E7-ADE81B7FDCA6}"/>
              </a:ext>
            </a:extLst>
          </p:cNvPr>
          <p:cNvSpPr>
            <a:spLocks noGrp="1"/>
          </p:cNvSpPr>
          <p:nvPr>
            <p:ph type="title"/>
          </p:nvPr>
        </p:nvSpPr>
        <p:spPr/>
        <p:txBody>
          <a:bodyPr/>
          <a:lstStyle/>
          <a:p>
            <a:r>
              <a:rPr lang="zh-TW" altLang="en-US" dirty="0"/>
              <a:t>本校特色</a:t>
            </a:r>
          </a:p>
        </p:txBody>
      </p:sp>
      <p:sp>
        <p:nvSpPr>
          <p:cNvPr id="3" name="內容版面配置區 2">
            <a:extLst>
              <a:ext uri="{FF2B5EF4-FFF2-40B4-BE49-F238E27FC236}">
                <a16:creationId xmlns:a16="http://schemas.microsoft.com/office/drawing/2014/main" id="{718A69D5-41D7-420D-A29D-DDBEA6ACF3D9}"/>
              </a:ext>
            </a:extLst>
          </p:cNvPr>
          <p:cNvSpPr>
            <a:spLocks noGrp="1"/>
          </p:cNvSpPr>
          <p:nvPr>
            <p:ph idx="1"/>
          </p:nvPr>
        </p:nvSpPr>
        <p:spPr>
          <a:xfrm>
            <a:off x="179512" y="1371600"/>
            <a:ext cx="8507288" cy="4953000"/>
          </a:xfrm>
        </p:spPr>
        <p:txBody>
          <a:bodyPr/>
          <a:lstStyle/>
          <a:p>
            <a:r>
              <a:rPr lang="zh-TW" altLang="en-US" sz="2400" dirty="0"/>
              <a:t>電子學</a:t>
            </a:r>
            <a:r>
              <a:rPr lang="zh-TW" altLang="en-US" sz="2400" dirty="0">
                <a:solidFill>
                  <a:srgbClr val="FF0000"/>
                </a:solidFill>
              </a:rPr>
              <a:t>實習</a:t>
            </a:r>
            <a:r>
              <a:rPr lang="en-US" altLang="zh-TW" sz="2400" dirty="0"/>
              <a:t>(</a:t>
            </a:r>
            <a:r>
              <a:rPr lang="zh-TW" altLang="en-US" sz="2400" dirty="0"/>
              <a:t>一</a:t>
            </a:r>
            <a:r>
              <a:rPr lang="en-US" altLang="zh-TW" sz="2400" dirty="0"/>
              <a:t>)</a:t>
            </a:r>
            <a:r>
              <a:rPr lang="zh-TW" altLang="en-US" sz="2400" baseline="-25000" dirty="0"/>
              <a:t>、</a:t>
            </a:r>
            <a:r>
              <a:rPr lang="zh-TW" altLang="en-US" sz="2400" dirty="0"/>
              <a:t>電子學</a:t>
            </a:r>
            <a:r>
              <a:rPr lang="zh-TW" altLang="en-US" sz="2400" dirty="0">
                <a:solidFill>
                  <a:srgbClr val="FF0000"/>
                </a:solidFill>
              </a:rPr>
              <a:t>實習</a:t>
            </a:r>
            <a:r>
              <a:rPr lang="en-US" altLang="zh-TW" sz="2400" dirty="0"/>
              <a:t>(</a:t>
            </a:r>
            <a:r>
              <a:rPr lang="zh-TW" altLang="en-US" sz="2400" dirty="0"/>
              <a:t>二</a:t>
            </a:r>
            <a:r>
              <a:rPr lang="en-US" altLang="zh-TW" sz="2400" dirty="0"/>
              <a:t>)</a:t>
            </a:r>
          </a:p>
          <a:p>
            <a:r>
              <a:rPr lang="zh-TW" altLang="en-US" sz="2400" dirty="0"/>
              <a:t>數位邏輯設計</a:t>
            </a:r>
            <a:r>
              <a:rPr lang="zh-TW" altLang="en-US" sz="2400" dirty="0">
                <a:solidFill>
                  <a:srgbClr val="FF0000"/>
                </a:solidFill>
              </a:rPr>
              <a:t>實習</a:t>
            </a:r>
            <a:r>
              <a:rPr lang="zh-TW" altLang="en-US" sz="2400" dirty="0"/>
              <a:t>、物件導向程式設計</a:t>
            </a:r>
            <a:r>
              <a:rPr lang="zh-TW" altLang="en-US" sz="2400" dirty="0">
                <a:solidFill>
                  <a:srgbClr val="FF0000"/>
                </a:solidFill>
              </a:rPr>
              <a:t>實習</a:t>
            </a:r>
            <a:endParaRPr lang="en-US" altLang="zh-TW" sz="2400" dirty="0">
              <a:solidFill>
                <a:srgbClr val="FF0000"/>
              </a:solidFill>
            </a:endParaRPr>
          </a:p>
          <a:p>
            <a:r>
              <a:rPr lang="zh-TW" altLang="en-US" sz="2400" dirty="0"/>
              <a:t>通訊系統</a:t>
            </a:r>
            <a:r>
              <a:rPr lang="zh-TW" altLang="en-US" sz="2400" dirty="0">
                <a:solidFill>
                  <a:srgbClr val="FF0000"/>
                </a:solidFill>
              </a:rPr>
              <a:t>實習</a:t>
            </a:r>
            <a:r>
              <a:rPr lang="zh-TW" altLang="en-US" sz="2400" dirty="0"/>
              <a:t>、應用軟體設計</a:t>
            </a:r>
            <a:r>
              <a:rPr lang="zh-TW" altLang="en-US" sz="2400" dirty="0">
                <a:solidFill>
                  <a:srgbClr val="FF0000"/>
                </a:solidFill>
              </a:rPr>
              <a:t>實習</a:t>
            </a:r>
            <a:endParaRPr lang="en-US" altLang="zh-TW" sz="2400" dirty="0">
              <a:solidFill>
                <a:srgbClr val="FF0000"/>
              </a:solidFill>
            </a:endParaRPr>
          </a:p>
          <a:p>
            <a:r>
              <a:rPr lang="en-US" altLang="zh-TW" sz="2400" dirty="0"/>
              <a:t>FPGA</a:t>
            </a:r>
            <a:r>
              <a:rPr lang="zh-TW" altLang="en-US" sz="2400" dirty="0"/>
              <a:t>系統設計</a:t>
            </a:r>
            <a:r>
              <a:rPr lang="zh-TW" altLang="en-US" sz="2400" dirty="0">
                <a:solidFill>
                  <a:srgbClr val="FF0000"/>
                </a:solidFill>
              </a:rPr>
              <a:t>實務</a:t>
            </a:r>
            <a:r>
              <a:rPr lang="zh-TW" altLang="en-US" sz="2400" dirty="0"/>
              <a:t>、全端網頁軟體系統</a:t>
            </a:r>
            <a:r>
              <a:rPr lang="zh-TW" altLang="en-US" sz="2400" dirty="0">
                <a:solidFill>
                  <a:srgbClr val="FF0000"/>
                </a:solidFill>
              </a:rPr>
              <a:t>實作</a:t>
            </a:r>
            <a:endParaRPr lang="en-US" altLang="zh-TW" sz="2400" dirty="0">
              <a:solidFill>
                <a:srgbClr val="FF0000"/>
              </a:solidFill>
            </a:endParaRPr>
          </a:p>
          <a:p>
            <a:r>
              <a:rPr lang="zh-TW" altLang="en-US" sz="2400" dirty="0"/>
              <a:t>微處理機及自動控制應用</a:t>
            </a:r>
            <a:r>
              <a:rPr lang="zh-TW" altLang="en-US" sz="2400" dirty="0">
                <a:solidFill>
                  <a:srgbClr val="FF0000"/>
                </a:solidFill>
              </a:rPr>
              <a:t>實務</a:t>
            </a:r>
            <a:r>
              <a:rPr lang="zh-TW" altLang="en-US" sz="2400" dirty="0"/>
              <a:t>、</a:t>
            </a:r>
            <a:endParaRPr lang="en-US" altLang="zh-TW" sz="2400" dirty="0"/>
          </a:p>
          <a:p>
            <a:r>
              <a:rPr lang="zh-TW" altLang="en-US" sz="2400" dirty="0"/>
              <a:t>高頻電路</a:t>
            </a:r>
            <a:r>
              <a:rPr lang="zh-TW" altLang="en-US" sz="2400" dirty="0">
                <a:solidFill>
                  <a:srgbClr val="FF0000"/>
                </a:solidFill>
              </a:rPr>
              <a:t>實習</a:t>
            </a:r>
            <a:r>
              <a:rPr lang="zh-TW" altLang="en-US" sz="2400" dirty="0"/>
              <a:t>、數位系統設計</a:t>
            </a:r>
            <a:r>
              <a:rPr lang="zh-TW" altLang="en-US" sz="2400" dirty="0">
                <a:solidFill>
                  <a:srgbClr val="FF0000"/>
                </a:solidFill>
              </a:rPr>
              <a:t>實習</a:t>
            </a:r>
            <a:r>
              <a:rPr lang="zh-TW" altLang="en-US" sz="2400" dirty="0"/>
              <a:t>、數位信號處理</a:t>
            </a:r>
            <a:r>
              <a:rPr lang="zh-TW" altLang="en-US" sz="2400" dirty="0">
                <a:solidFill>
                  <a:srgbClr val="FF0000"/>
                </a:solidFill>
              </a:rPr>
              <a:t>實習</a:t>
            </a:r>
            <a:endParaRPr lang="en-US" altLang="zh-TW" sz="2400" dirty="0">
              <a:solidFill>
                <a:srgbClr val="FF0000"/>
              </a:solidFill>
            </a:endParaRPr>
          </a:p>
          <a:p>
            <a:r>
              <a:rPr lang="zh-TW" altLang="en-US" sz="2400" dirty="0"/>
              <a:t>深度學習</a:t>
            </a:r>
            <a:r>
              <a:rPr lang="en-US" altLang="zh-TW" sz="2400" dirty="0"/>
              <a:t>TensorFlow</a:t>
            </a:r>
            <a:r>
              <a:rPr lang="zh-TW" altLang="en-US" sz="2400" dirty="0">
                <a:solidFill>
                  <a:srgbClr val="FF0000"/>
                </a:solidFill>
              </a:rPr>
              <a:t>實務</a:t>
            </a:r>
            <a:r>
              <a:rPr lang="zh-TW" altLang="en-US" sz="2400" dirty="0"/>
              <a:t>、通訊系統</a:t>
            </a:r>
            <a:r>
              <a:rPr lang="zh-TW" altLang="en-US" sz="2400" dirty="0">
                <a:solidFill>
                  <a:srgbClr val="FF0000"/>
                </a:solidFill>
              </a:rPr>
              <a:t>實習</a:t>
            </a:r>
            <a:r>
              <a:rPr lang="zh-TW" altLang="en-US" sz="2400" dirty="0"/>
              <a:t>、</a:t>
            </a:r>
            <a:endParaRPr lang="en-US" altLang="zh-TW" sz="2400" dirty="0"/>
          </a:p>
          <a:p>
            <a:r>
              <a:rPr lang="zh-TW" altLang="en-US" sz="2400" dirty="0"/>
              <a:t>電機機械</a:t>
            </a:r>
            <a:r>
              <a:rPr lang="zh-TW" altLang="en-US" sz="2400" dirty="0">
                <a:solidFill>
                  <a:srgbClr val="FF0000"/>
                </a:solidFill>
              </a:rPr>
              <a:t>實習</a:t>
            </a:r>
            <a:r>
              <a:rPr lang="en-US" altLang="zh-TW" sz="2400" dirty="0"/>
              <a:t>(</a:t>
            </a:r>
            <a:r>
              <a:rPr lang="zh-TW" altLang="en-US" sz="2400" dirty="0"/>
              <a:t>一</a:t>
            </a:r>
            <a:r>
              <a:rPr lang="en-US" altLang="zh-TW" sz="2400" dirty="0"/>
              <a:t>)</a:t>
            </a:r>
            <a:r>
              <a:rPr lang="zh-TW" altLang="en-US" sz="2400" dirty="0"/>
              <a:t>、電力電子學</a:t>
            </a:r>
            <a:r>
              <a:rPr lang="zh-TW" altLang="en-US" sz="2400" dirty="0">
                <a:solidFill>
                  <a:srgbClr val="FF0000"/>
                </a:solidFill>
              </a:rPr>
              <a:t>實習</a:t>
            </a:r>
            <a:r>
              <a:rPr lang="zh-TW" altLang="en-US" sz="2400" dirty="0"/>
              <a:t>、影像處理與</a:t>
            </a:r>
            <a:r>
              <a:rPr lang="zh-TW" altLang="en-US" sz="2400" dirty="0">
                <a:solidFill>
                  <a:srgbClr val="FF0000"/>
                </a:solidFill>
              </a:rPr>
              <a:t>實習</a:t>
            </a:r>
            <a:endParaRPr lang="en-US" altLang="zh-TW" sz="2400" dirty="0">
              <a:solidFill>
                <a:srgbClr val="FF0000"/>
              </a:solidFill>
            </a:endParaRPr>
          </a:p>
          <a:p>
            <a:r>
              <a:rPr lang="zh-TW" altLang="en-US" sz="2400" dirty="0"/>
              <a:t>校外實務</a:t>
            </a:r>
            <a:r>
              <a:rPr lang="zh-TW" altLang="en-US" sz="2400" dirty="0">
                <a:solidFill>
                  <a:srgbClr val="FF0000"/>
                </a:solidFill>
              </a:rPr>
              <a:t>實習</a:t>
            </a:r>
            <a:r>
              <a:rPr lang="zh-TW" altLang="en-US" sz="2400" dirty="0"/>
              <a:t>、控制系統</a:t>
            </a:r>
            <a:r>
              <a:rPr lang="zh-TW" altLang="en-US" sz="2400" dirty="0">
                <a:solidFill>
                  <a:srgbClr val="FF0000"/>
                </a:solidFill>
              </a:rPr>
              <a:t>實習</a:t>
            </a:r>
            <a:r>
              <a:rPr lang="zh-TW" altLang="en-US" sz="2400" dirty="0"/>
              <a:t>、學期校外</a:t>
            </a:r>
            <a:r>
              <a:rPr lang="zh-TW" altLang="en-US" sz="2400" dirty="0">
                <a:solidFill>
                  <a:srgbClr val="FF0000"/>
                </a:solidFill>
              </a:rPr>
              <a:t>實習</a:t>
            </a:r>
            <a:endParaRPr lang="en-US" altLang="zh-TW" sz="2400" dirty="0">
              <a:solidFill>
                <a:srgbClr val="FF0000"/>
              </a:solidFill>
            </a:endParaRPr>
          </a:p>
          <a:p>
            <a:r>
              <a:rPr lang="zh-TW" altLang="en-US" sz="2400" dirty="0"/>
              <a:t>微處理機</a:t>
            </a:r>
            <a:r>
              <a:rPr lang="zh-TW" altLang="en-US" sz="2400" dirty="0">
                <a:solidFill>
                  <a:srgbClr val="FF0000"/>
                </a:solidFill>
              </a:rPr>
              <a:t>實習</a:t>
            </a:r>
            <a:r>
              <a:rPr lang="zh-TW" altLang="en-US" sz="2400" dirty="0"/>
              <a:t>、程式設計與</a:t>
            </a:r>
            <a:r>
              <a:rPr lang="zh-TW" altLang="en-US" sz="2400" dirty="0">
                <a:solidFill>
                  <a:srgbClr val="FF0000"/>
                </a:solidFill>
              </a:rPr>
              <a:t>實習</a:t>
            </a:r>
          </a:p>
        </p:txBody>
      </p:sp>
      <p:sp>
        <p:nvSpPr>
          <p:cNvPr id="4" name="投影片編號版面配置區 3">
            <a:extLst>
              <a:ext uri="{FF2B5EF4-FFF2-40B4-BE49-F238E27FC236}">
                <a16:creationId xmlns:a16="http://schemas.microsoft.com/office/drawing/2014/main" id="{E449CCBE-B9E6-4402-B4E0-352F995B85F9}"/>
              </a:ext>
            </a:extLst>
          </p:cNvPr>
          <p:cNvSpPr>
            <a:spLocks noGrp="1"/>
          </p:cNvSpPr>
          <p:nvPr>
            <p:ph type="sldNum" sz="quarter" idx="11"/>
          </p:nvPr>
        </p:nvSpPr>
        <p:spPr/>
        <p:txBody>
          <a:bodyPr/>
          <a:lstStyle/>
          <a:p>
            <a:pPr>
              <a:defRPr/>
            </a:pPr>
            <a:fld id="{AF41B513-81B1-4873-A301-0051AC0783A2}" type="slidenum">
              <a:rPr lang="ko-KR" altLang="en-US" smtClean="0"/>
              <a:pPr>
                <a:defRPr/>
              </a:pPr>
              <a:t>17</a:t>
            </a:fld>
            <a:endParaRPr lang="en-US" altLang="ko-KR"/>
          </a:p>
        </p:txBody>
      </p:sp>
    </p:spTree>
    <p:extLst>
      <p:ext uri="{BB962C8B-B14F-4D97-AF65-F5344CB8AC3E}">
        <p14:creationId xmlns:p14="http://schemas.microsoft.com/office/powerpoint/2010/main" val="1562782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zh-TW" altLang="en-US" sz="7200" dirty="0">
                <a:solidFill>
                  <a:srgbClr val="FF0000"/>
                </a:solidFill>
              </a:rPr>
              <a:t>電仔</a:t>
            </a:r>
            <a:endParaRPr lang="en-US" altLang="zh-TW" sz="7200" dirty="0">
              <a:solidFill>
                <a:srgbClr val="FF0000"/>
              </a:solidFill>
            </a:endParaRPr>
          </a:p>
          <a:p>
            <a:pPr marL="0" indent="0" algn="ctr" eaLnBrk="1" hangingPunct="1">
              <a:buNone/>
            </a:pPr>
            <a:endParaRPr lang="en-US" altLang="zh-TW" sz="7200" dirty="0">
              <a:solidFill>
                <a:srgbClr val="FF0000"/>
              </a:solidFill>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182257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California Irvine Anteaters Logo">
            <a:extLst>
              <a:ext uri="{FF2B5EF4-FFF2-40B4-BE49-F238E27FC236}">
                <a16:creationId xmlns:a16="http://schemas.microsoft.com/office/drawing/2014/main" id="{A426EC98-BEC6-4DD4-B786-BA6E62EFB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983207"/>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en-US" altLang="zh-TW" dirty="0"/>
              <a:t>Logo</a:t>
            </a:r>
            <a:endParaRPr lang="zh-TW" altLang="en-US" dirty="0"/>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371600"/>
            <a:ext cx="2818656" cy="4953000"/>
          </a:xfrm>
        </p:spPr>
        <p:txBody>
          <a:bodyPr/>
          <a:lstStyle/>
          <a:p>
            <a:r>
              <a:rPr lang="en-US" altLang="zh-TW" sz="2400" dirty="0">
                <a:latin typeface="微軟正黑體" panose="020B0604030504040204" pitchFamily="34" charset="-120"/>
                <a:ea typeface="微軟正黑體" panose="020B0604030504040204" pitchFamily="34" charset="-120"/>
              </a:rPr>
              <a:t>MIT</a:t>
            </a:r>
            <a:endParaRPr lang="zh-TW" altLang="en-US" sz="24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19</a:t>
            </a:fld>
            <a:endParaRPr lang="en-US" altLang="ko-KR"/>
          </a:p>
        </p:txBody>
      </p:sp>
      <p:sp>
        <p:nvSpPr>
          <p:cNvPr id="6" name="內容版面配置區 2">
            <a:extLst>
              <a:ext uri="{FF2B5EF4-FFF2-40B4-BE49-F238E27FC236}">
                <a16:creationId xmlns:a16="http://schemas.microsoft.com/office/drawing/2014/main" id="{E21590E7-0D6A-4C67-BEFA-902EDD4F9276}"/>
              </a:ext>
            </a:extLst>
          </p:cNvPr>
          <p:cNvSpPr txBox="1">
            <a:spLocks/>
          </p:cNvSpPr>
          <p:nvPr/>
        </p:nvSpPr>
        <p:spPr bwMode="auto">
          <a:xfrm>
            <a:off x="3409107" y="1371600"/>
            <a:ext cx="281865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標楷體" panose="03000509000000000000" pitchFamily="65" charset="-120"/>
                <a:ea typeface="標楷體" panose="03000509000000000000" pitchFamily="65" charset="-120"/>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marL="0" indent="0">
              <a:buNone/>
            </a:pPr>
            <a:r>
              <a:rPr kumimoji="0" lang="en-US" altLang="zh-TW" sz="2400" kern="0" dirty="0">
                <a:solidFill>
                  <a:schemeClr val="bg1"/>
                </a:solidFill>
                <a:latin typeface="微軟正黑體" panose="020B0604030504040204" pitchFamily="34" charset="-120"/>
                <a:ea typeface="微軟正黑體" panose="020B0604030504040204" pitchFamily="34" charset="-120"/>
              </a:rPr>
              <a:t>UC Irvine</a:t>
            </a:r>
            <a:endParaRPr kumimoji="0" lang="zh-TW" altLang="en-US" sz="2400" kern="0" dirty="0">
              <a:solidFill>
                <a:schemeClr val="bg1"/>
              </a:solidFill>
              <a:latin typeface="微軟正黑體" panose="020B0604030504040204" pitchFamily="34" charset="-120"/>
              <a:ea typeface="微軟正黑體" panose="020B0604030504040204" pitchFamily="34" charset="-120"/>
            </a:endParaRPr>
          </a:p>
        </p:txBody>
      </p:sp>
      <p:sp>
        <p:nvSpPr>
          <p:cNvPr id="7" name="內容版面配置區 2">
            <a:extLst>
              <a:ext uri="{FF2B5EF4-FFF2-40B4-BE49-F238E27FC236}">
                <a16:creationId xmlns:a16="http://schemas.microsoft.com/office/drawing/2014/main" id="{3600B394-C07F-4694-A15F-67AC95ABD288}"/>
              </a:ext>
            </a:extLst>
          </p:cNvPr>
          <p:cNvSpPr txBox="1">
            <a:spLocks/>
          </p:cNvSpPr>
          <p:nvPr/>
        </p:nvSpPr>
        <p:spPr bwMode="auto">
          <a:xfrm>
            <a:off x="6227763" y="1371600"/>
            <a:ext cx="281865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標楷體" panose="03000509000000000000" pitchFamily="65" charset="-120"/>
                <a:ea typeface="標楷體" panose="03000509000000000000" pitchFamily="65" charset="-120"/>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r>
              <a:rPr kumimoji="0" lang="en-US" altLang="zh-TW" sz="2400" kern="0" dirty="0">
                <a:latin typeface="微軟正黑體" panose="020B0604030504040204" pitchFamily="34" charset="-120"/>
                <a:ea typeface="微軟正黑體" panose="020B0604030504040204" pitchFamily="34" charset="-120"/>
              </a:rPr>
              <a:t>Taipei Tech</a:t>
            </a:r>
            <a:endParaRPr kumimoji="0" lang="zh-TW" altLang="en-US" sz="2400" kern="0" dirty="0">
              <a:latin typeface="微軟正黑體" panose="020B0604030504040204" pitchFamily="34" charset="-120"/>
              <a:ea typeface="微軟正黑體" panose="020B0604030504040204" pitchFamily="34" charset="-120"/>
            </a:endParaRPr>
          </a:p>
        </p:txBody>
      </p:sp>
      <p:pic>
        <p:nvPicPr>
          <p:cNvPr id="9" name="圖形 8">
            <a:extLst>
              <a:ext uri="{FF2B5EF4-FFF2-40B4-BE49-F238E27FC236}">
                <a16:creationId xmlns:a16="http://schemas.microsoft.com/office/drawing/2014/main" id="{71411744-8A43-41BC-A9DB-22275D9551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765" y="2780928"/>
            <a:ext cx="3057525" cy="1581150"/>
          </a:xfrm>
          <a:prstGeom prst="rect">
            <a:avLst/>
          </a:prstGeom>
        </p:spPr>
      </p:pic>
      <p:pic>
        <p:nvPicPr>
          <p:cNvPr id="15" name="Picture 49" descr="C:\Users\leech\AppData\Local\Temp\Rar$DI18.580\Taipei Tech Logo-有白邊.png">
            <a:extLst>
              <a:ext uri="{FF2B5EF4-FFF2-40B4-BE49-F238E27FC236}">
                <a16:creationId xmlns:a16="http://schemas.microsoft.com/office/drawing/2014/main" id="{6ABC94C1-68D9-4938-BB16-DA3E07E854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1700808"/>
            <a:ext cx="41624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D11EEE45-C564-4128-966D-4145655CF539}"/>
              </a:ext>
            </a:extLst>
          </p:cNvPr>
          <p:cNvSpPr/>
          <p:nvPr/>
        </p:nvSpPr>
        <p:spPr bwMode="auto">
          <a:xfrm>
            <a:off x="3131840" y="3737144"/>
            <a:ext cx="2493640" cy="28335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
        <p:nvSpPr>
          <p:cNvPr id="5" name="文字方塊 4">
            <a:extLst>
              <a:ext uri="{FF2B5EF4-FFF2-40B4-BE49-F238E27FC236}">
                <a16:creationId xmlns:a16="http://schemas.microsoft.com/office/drawing/2014/main" id="{988F0358-B346-404C-B0F9-877F149C266C}"/>
              </a:ext>
            </a:extLst>
          </p:cNvPr>
          <p:cNvSpPr txBox="1"/>
          <p:nvPr/>
        </p:nvSpPr>
        <p:spPr>
          <a:xfrm>
            <a:off x="292228" y="6352232"/>
            <a:ext cx="3662734" cy="276999"/>
          </a:xfrm>
          <a:prstGeom prst="rect">
            <a:avLst/>
          </a:prstGeom>
          <a:noFill/>
        </p:spPr>
        <p:txBody>
          <a:bodyPr wrap="none" rtlCol="0">
            <a:spAutoFit/>
          </a:bodyPr>
          <a:lstStyle/>
          <a:p>
            <a:r>
              <a:rPr lang="en-US" altLang="zh-TW" sz="1200" dirty="0">
                <a:hlinkClick r:id="rId7"/>
              </a:rPr>
              <a:t>https://web.mit.edu/graphicidentity/tim-the-beaver.html</a:t>
            </a:r>
            <a:r>
              <a:rPr lang="zh-TW" altLang="en-US" sz="1200" dirty="0"/>
              <a:t> </a:t>
            </a:r>
          </a:p>
        </p:txBody>
      </p:sp>
    </p:spTree>
    <p:extLst>
      <p:ext uri="{BB962C8B-B14F-4D97-AF65-F5344CB8AC3E}">
        <p14:creationId xmlns:p14="http://schemas.microsoft.com/office/powerpoint/2010/main" val="204680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en-US" altLang="zh-TW" sz="7200" dirty="0">
                <a:solidFill>
                  <a:srgbClr val="FF0000"/>
                </a:solidFill>
              </a:rPr>
              <a:t>Font</a:t>
            </a:r>
          </a:p>
          <a:p>
            <a:pPr marL="0" indent="0" algn="ctr" eaLnBrk="1" hangingPunct="1">
              <a:buNone/>
            </a:pPr>
            <a:r>
              <a:rPr lang="zh-TW" altLang="en-US" sz="7200" dirty="0">
                <a:solidFill>
                  <a:srgbClr val="FF0000"/>
                </a:solidFill>
              </a:rPr>
              <a:t>手寫體</a:t>
            </a:r>
            <a:endParaRPr lang="en-US" altLang="zh-TW" sz="7200" dirty="0">
              <a:solidFill>
                <a:srgbClr val="FF0000"/>
              </a:solidFill>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2" name="文字方塊 1">
            <a:extLst>
              <a:ext uri="{FF2B5EF4-FFF2-40B4-BE49-F238E27FC236}">
                <a16:creationId xmlns:a16="http://schemas.microsoft.com/office/drawing/2014/main" id="{FBE44E0B-29D1-4093-A8D2-FF9EED16DB54}"/>
              </a:ext>
            </a:extLst>
          </p:cNvPr>
          <p:cNvSpPr txBox="1"/>
          <p:nvPr/>
        </p:nvSpPr>
        <p:spPr>
          <a:xfrm>
            <a:off x="611560" y="4725144"/>
            <a:ext cx="5658921" cy="369332"/>
          </a:xfrm>
          <a:prstGeom prst="rect">
            <a:avLst/>
          </a:prstGeom>
          <a:noFill/>
        </p:spPr>
        <p:txBody>
          <a:bodyPr wrap="none" rtlCol="0">
            <a:spAutoFit/>
          </a:bodyPr>
          <a:lstStyle/>
          <a:p>
            <a:r>
              <a:rPr lang="en-US" altLang="zh-TW" dirty="0">
                <a:latin typeface="CircleFont" panose="02010600010101010101" pitchFamily="2" charset="-122"/>
                <a:ea typeface="CircleFont" panose="02010600010101010101" pitchFamily="2" charset="-122"/>
                <a:hlinkClick r:id="rId2"/>
              </a:rPr>
              <a:t>https://github.com/circle472/ct2022s/tree/main/hw04</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875760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5F9789-CC25-41E3-8293-69BEF612B0C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58118BD-DF4F-48C6-B687-FEFD91A5939D}"/>
              </a:ext>
            </a:extLst>
          </p:cNvPr>
          <p:cNvSpPr>
            <a:spLocks noGrp="1"/>
          </p:cNvSpPr>
          <p:nvPr>
            <p:ph idx="1"/>
          </p:nvPr>
        </p:nvSpPr>
        <p:spPr>
          <a:xfrm>
            <a:off x="457200" y="1371600"/>
            <a:ext cx="4402832" cy="4953000"/>
          </a:xfrm>
        </p:spPr>
        <p:txBody>
          <a:bodyPr/>
          <a:lstStyle/>
          <a:p>
            <a:r>
              <a:rPr lang="en-US" altLang="zh-TW" dirty="0">
                <a:latin typeface="微軟正黑體" panose="020B0604030504040204" pitchFamily="34" charset="-120"/>
                <a:ea typeface="微軟正黑體" panose="020B0604030504040204" pitchFamily="34" charset="-120"/>
              </a:rPr>
              <a:t>Seal</a:t>
            </a:r>
          </a:p>
          <a:p>
            <a:pPr lvl="1"/>
            <a:r>
              <a:rPr lang="en-US" altLang="zh-TW" sz="1800" b="0" i="0" dirty="0">
                <a:solidFill>
                  <a:srgbClr val="000000"/>
                </a:solidFill>
                <a:effectLst/>
                <a:latin typeface="微軟正黑體" panose="020B0604030504040204" pitchFamily="34" charset="-120"/>
                <a:ea typeface="微軟正黑體" panose="020B0604030504040204" pitchFamily="34" charset="-120"/>
              </a:rPr>
              <a:t>The MIT seal is a historical symbol that should be reserved for </a:t>
            </a:r>
            <a:r>
              <a:rPr lang="en-US" altLang="zh-TW" sz="1800" b="0" i="0" dirty="0">
                <a:solidFill>
                  <a:srgbClr val="FF0000"/>
                </a:solidFill>
                <a:effectLst/>
                <a:latin typeface="微軟正黑體" panose="020B0604030504040204" pitchFamily="34" charset="-120"/>
                <a:ea typeface="微軟正黑體" panose="020B0604030504040204" pitchFamily="34" charset="-120"/>
              </a:rPr>
              <a:t>ceremonial</a:t>
            </a:r>
            <a:r>
              <a:rPr lang="en-US" altLang="zh-TW" sz="1800" b="0" i="0" dirty="0">
                <a:solidFill>
                  <a:srgbClr val="000000"/>
                </a:solidFill>
                <a:effectLst/>
                <a:latin typeface="微軟正黑體" panose="020B0604030504040204" pitchFamily="34" charset="-120"/>
                <a:ea typeface="微軟正黑體" panose="020B0604030504040204" pitchFamily="34" charset="-120"/>
              </a:rPr>
              <a:t> use, such as on </a:t>
            </a:r>
            <a:r>
              <a:rPr lang="en-US" altLang="zh-TW" sz="1800" b="0" i="0" dirty="0">
                <a:solidFill>
                  <a:srgbClr val="FF0000"/>
                </a:solidFill>
                <a:effectLst/>
                <a:latin typeface="微軟正黑體" panose="020B0604030504040204" pitchFamily="34" charset="-120"/>
                <a:ea typeface="微軟正黑體" panose="020B0604030504040204" pitchFamily="34" charset="-120"/>
              </a:rPr>
              <a:t>diplomas</a:t>
            </a:r>
            <a:r>
              <a:rPr lang="en-US" altLang="zh-TW" sz="1800" b="0" i="0" dirty="0">
                <a:solidFill>
                  <a:srgbClr val="000000"/>
                </a:solidFill>
                <a:effectLst/>
                <a:latin typeface="微軟正黑體" panose="020B0604030504040204" pitchFamily="34" charset="-120"/>
                <a:ea typeface="微軟正黑體" panose="020B0604030504040204" pitchFamily="34" charset="-120"/>
              </a:rPr>
              <a:t> or </a:t>
            </a:r>
            <a:r>
              <a:rPr lang="en-US" altLang="zh-TW" sz="1800" b="0" i="0" dirty="0">
                <a:solidFill>
                  <a:srgbClr val="FF0000"/>
                </a:solidFill>
                <a:effectLst/>
                <a:latin typeface="微軟正黑體" panose="020B0604030504040204" pitchFamily="34" charset="-120"/>
                <a:ea typeface="微軟正黑體" panose="020B0604030504040204" pitchFamily="34" charset="-120"/>
              </a:rPr>
              <a:t>certificates</a:t>
            </a:r>
            <a:r>
              <a:rPr lang="en-US" altLang="zh-TW" sz="1800" b="0" i="0" dirty="0">
                <a:solidFill>
                  <a:srgbClr val="000000"/>
                </a:solidFill>
                <a:effectLst/>
                <a:latin typeface="微軟正黑體" panose="020B0604030504040204" pitchFamily="34" charset="-120"/>
                <a:ea typeface="微軟正黑體" panose="020B0604030504040204" pitchFamily="34" charset="-120"/>
              </a:rPr>
              <a:t>. </a:t>
            </a:r>
          </a:p>
        </p:txBody>
      </p:sp>
      <p:sp>
        <p:nvSpPr>
          <p:cNvPr id="4" name="投影片編號版面配置區 3">
            <a:extLst>
              <a:ext uri="{FF2B5EF4-FFF2-40B4-BE49-F238E27FC236}">
                <a16:creationId xmlns:a16="http://schemas.microsoft.com/office/drawing/2014/main" id="{B16FDB8D-5D71-4507-84D3-1B519BA36B70}"/>
              </a:ext>
            </a:extLst>
          </p:cNvPr>
          <p:cNvSpPr>
            <a:spLocks noGrp="1"/>
          </p:cNvSpPr>
          <p:nvPr>
            <p:ph type="sldNum" sz="quarter" idx="11"/>
          </p:nvPr>
        </p:nvSpPr>
        <p:spPr/>
        <p:txBody>
          <a:bodyPr/>
          <a:lstStyle/>
          <a:p>
            <a:pPr>
              <a:defRPr/>
            </a:pPr>
            <a:fld id="{AF41B513-81B1-4873-A301-0051AC0783A2}" type="slidenum">
              <a:rPr lang="ko-KR" altLang="en-US" smtClean="0"/>
              <a:pPr>
                <a:defRPr/>
              </a:pPr>
              <a:t>20</a:t>
            </a:fld>
            <a:endParaRPr lang="en-US" altLang="ko-KR"/>
          </a:p>
        </p:txBody>
      </p:sp>
      <p:sp>
        <p:nvSpPr>
          <p:cNvPr id="5" name="內容版面配置區 2">
            <a:extLst>
              <a:ext uri="{FF2B5EF4-FFF2-40B4-BE49-F238E27FC236}">
                <a16:creationId xmlns:a16="http://schemas.microsoft.com/office/drawing/2014/main" id="{39DB918D-6F67-46BB-AA22-0858490919B5}"/>
              </a:ext>
            </a:extLst>
          </p:cNvPr>
          <p:cNvSpPr txBox="1">
            <a:spLocks/>
          </p:cNvSpPr>
          <p:nvPr/>
        </p:nvSpPr>
        <p:spPr bwMode="auto">
          <a:xfrm>
            <a:off x="4644008" y="1371600"/>
            <a:ext cx="425881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標楷體" panose="03000509000000000000" pitchFamily="65" charset="-120"/>
                <a:ea typeface="標楷體" panose="03000509000000000000" pitchFamily="65" charset="-120"/>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r>
              <a:rPr kumimoji="0" lang="en-US" altLang="zh-TW" kern="0" dirty="0">
                <a:latin typeface="微軟正黑體" panose="020B0604030504040204" pitchFamily="34" charset="-120"/>
                <a:ea typeface="微軟正黑體" panose="020B0604030504040204" pitchFamily="34" charset="-120"/>
              </a:rPr>
              <a:t>Logo</a:t>
            </a:r>
          </a:p>
          <a:p>
            <a:pPr lvl="1"/>
            <a:r>
              <a:rPr lang="en-US" altLang="zh-TW" sz="1800" b="0" i="0" dirty="0">
                <a:solidFill>
                  <a:srgbClr val="000000"/>
                </a:solidFill>
                <a:effectLst/>
                <a:latin typeface="微軟正黑體" panose="020B0604030504040204" pitchFamily="34" charset="-120"/>
                <a:ea typeface="微軟正黑體" panose="020B0604030504040204" pitchFamily="34" charset="-120"/>
              </a:rPr>
              <a:t>The </a:t>
            </a:r>
            <a:r>
              <a:rPr lang="en-US" altLang="zh-TW" sz="1800" b="0" i="0" u="none" strike="noStrike" dirty="0">
                <a:solidFill>
                  <a:srgbClr val="A31F34"/>
                </a:solidFill>
                <a:effectLst/>
                <a:latin typeface="微軟正黑體" panose="020B0604030504040204" pitchFamily="34" charset="-120"/>
                <a:ea typeface="微軟正黑體" panose="020B0604030504040204" pitchFamily="34" charset="-120"/>
                <a:hlinkClick r:id="rId2"/>
              </a:rPr>
              <a:t>MIT logo</a:t>
            </a:r>
            <a:r>
              <a:rPr lang="en-US" altLang="zh-TW" sz="1800" b="0" i="0" dirty="0">
                <a:solidFill>
                  <a:srgbClr val="000000"/>
                </a:solidFill>
                <a:effectLst/>
                <a:latin typeface="微軟正黑體" panose="020B0604030504040204" pitchFamily="34" charset="-120"/>
                <a:ea typeface="微軟正黑體" panose="020B0604030504040204" pitchFamily="34" charset="-120"/>
              </a:rPr>
              <a:t> is the Institute's primary symbol and should be used on all </a:t>
            </a:r>
            <a:r>
              <a:rPr lang="en-US" altLang="zh-TW" sz="1800" b="0" i="0" dirty="0">
                <a:solidFill>
                  <a:srgbClr val="FF0000"/>
                </a:solidFill>
                <a:effectLst/>
                <a:latin typeface="微軟正黑體" panose="020B0604030504040204" pitchFamily="34" charset="-120"/>
                <a:ea typeface="微軟正黑體" panose="020B0604030504040204" pitchFamily="34" charset="-120"/>
              </a:rPr>
              <a:t>print publications</a:t>
            </a:r>
            <a:r>
              <a:rPr lang="en-US" altLang="zh-TW" sz="1800" b="0" i="0" dirty="0">
                <a:solidFill>
                  <a:srgbClr val="000000"/>
                </a:solidFill>
                <a:effectLst/>
                <a:latin typeface="微軟正黑體" panose="020B0604030504040204" pitchFamily="34" charset="-120"/>
                <a:ea typeface="微軟正黑體" panose="020B0604030504040204" pitchFamily="34" charset="-120"/>
              </a:rPr>
              <a:t>, </a:t>
            </a:r>
            <a:r>
              <a:rPr lang="en-US" altLang="zh-TW" sz="1800" b="0" i="0" dirty="0">
                <a:solidFill>
                  <a:srgbClr val="FF0000"/>
                </a:solidFill>
                <a:effectLst/>
                <a:latin typeface="微軟正黑體" panose="020B0604030504040204" pitchFamily="34" charset="-120"/>
                <a:ea typeface="微軟正黑體" panose="020B0604030504040204" pitchFamily="34" charset="-120"/>
              </a:rPr>
              <a:t>websites</a:t>
            </a:r>
            <a:r>
              <a:rPr lang="en-US" altLang="zh-TW" sz="1800" b="0" i="0" dirty="0">
                <a:solidFill>
                  <a:srgbClr val="000000"/>
                </a:solidFill>
                <a:effectLst/>
                <a:latin typeface="微軟正黑體" panose="020B0604030504040204" pitchFamily="34" charset="-120"/>
                <a:ea typeface="微軟正黑體" panose="020B0604030504040204" pitchFamily="34" charset="-120"/>
              </a:rPr>
              <a:t>, and </a:t>
            </a:r>
            <a:r>
              <a:rPr lang="en-US" altLang="zh-TW" sz="1800" b="0" i="0" dirty="0">
                <a:solidFill>
                  <a:srgbClr val="FF0000"/>
                </a:solidFill>
                <a:effectLst/>
                <a:latin typeface="微軟正黑體" panose="020B0604030504040204" pitchFamily="34" charset="-120"/>
                <a:ea typeface="微軟正黑體" panose="020B0604030504040204" pitchFamily="34" charset="-120"/>
              </a:rPr>
              <a:t>stationery</a:t>
            </a:r>
            <a:r>
              <a:rPr lang="en-US" altLang="zh-TW" sz="1800" b="0" i="0" dirty="0">
                <a:solidFill>
                  <a:srgbClr val="000000"/>
                </a:solidFill>
                <a:effectLst/>
                <a:latin typeface="微軟正黑體" panose="020B0604030504040204" pitchFamily="34" charset="-120"/>
                <a:ea typeface="微軟正黑體" panose="020B0604030504040204" pitchFamily="34" charset="-120"/>
              </a:rPr>
              <a:t>.</a:t>
            </a:r>
            <a:endParaRPr kumimoji="0" lang="zh-TW" altLang="en-US" sz="1800" kern="0" dirty="0">
              <a:latin typeface="微軟正黑體" panose="020B0604030504040204" pitchFamily="34" charset="-120"/>
              <a:ea typeface="微軟正黑體" panose="020B0604030504040204" pitchFamily="34" charset="-120"/>
            </a:endParaRPr>
          </a:p>
        </p:txBody>
      </p:sp>
      <p:pic>
        <p:nvPicPr>
          <p:cNvPr id="6" name="圖形 5">
            <a:extLst>
              <a:ext uri="{FF2B5EF4-FFF2-40B4-BE49-F238E27FC236}">
                <a16:creationId xmlns:a16="http://schemas.microsoft.com/office/drawing/2014/main" id="{E4317F63-4037-41ED-8727-421F9A52A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363" y="3206563"/>
            <a:ext cx="3240000" cy="3240000"/>
          </a:xfrm>
          <a:prstGeom prst="rect">
            <a:avLst/>
          </a:prstGeom>
        </p:spPr>
      </p:pic>
      <p:pic>
        <p:nvPicPr>
          <p:cNvPr id="7" name="圖形 6">
            <a:extLst>
              <a:ext uri="{FF2B5EF4-FFF2-40B4-BE49-F238E27FC236}">
                <a16:creationId xmlns:a16="http://schemas.microsoft.com/office/drawing/2014/main" id="{4A3DBDD1-668A-49FC-8F71-A59ED9B56B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495" y="3573016"/>
            <a:ext cx="3057525" cy="1581150"/>
          </a:xfrm>
          <a:prstGeom prst="rect">
            <a:avLst/>
          </a:prstGeom>
        </p:spPr>
      </p:pic>
    </p:spTree>
    <p:extLst>
      <p:ext uri="{BB962C8B-B14F-4D97-AF65-F5344CB8AC3E}">
        <p14:creationId xmlns:p14="http://schemas.microsoft.com/office/powerpoint/2010/main" val="342253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en-US" altLang="zh-TW" dirty="0"/>
              <a:t>Mascot</a:t>
            </a:r>
            <a:r>
              <a:rPr lang="zh-TW" altLang="en-US" dirty="0"/>
              <a:t> 吉祥物</a:t>
            </a:r>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371600"/>
            <a:ext cx="2818656" cy="4953000"/>
          </a:xfrm>
        </p:spPr>
        <p:txBody>
          <a:bodyPr/>
          <a:lstStyle/>
          <a:p>
            <a:r>
              <a:rPr lang="en-US" altLang="zh-TW" sz="2400" dirty="0"/>
              <a:t>MIT</a:t>
            </a:r>
          </a:p>
          <a:p>
            <a:r>
              <a:rPr lang="en-US" altLang="zh-TW" sz="1600" dirty="0"/>
              <a:t>Tim the Beaver</a:t>
            </a:r>
            <a:endParaRPr lang="zh-TW" altLang="en-US" sz="1600" dirty="0"/>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21</a:t>
            </a:fld>
            <a:endParaRPr lang="en-US" altLang="ko-KR"/>
          </a:p>
        </p:txBody>
      </p:sp>
      <p:pic>
        <p:nvPicPr>
          <p:cNvPr id="28674" name="Picture 2" descr="Tim the Beaver | MIT Graphic Identity">
            <a:extLst>
              <a:ext uri="{FF2B5EF4-FFF2-40B4-BE49-F238E27FC236}">
                <a16:creationId xmlns:a16="http://schemas.microsoft.com/office/drawing/2014/main" id="{F089B970-DCA9-4B41-9833-93E91F7D3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52" y="2180828"/>
            <a:ext cx="1866900" cy="2400300"/>
          </a:xfrm>
          <a:prstGeom prst="rect">
            <a:avLst/>
          </a:prstGeom>
          <a:noFill/>
          <a:extLst>
            <a:ext uri="{909E8E84-426E-40DD-AFC4-6F175D3DCCD1}">
              <a14:hiddenFill xmlns:a14="http://schemas.microsoft.com/office/drawing/2010/main">
                <a:solidFill>
                  <a:srgbClr val="FFFFFF"/>
                </a:solidFill>
              </a14:hiddenFill>
            </a:ext>
          </a:extLst>
        </p:spPr>
      </p:pic>
      <p:sp>
        <p:nvSpPr>
          <p:cNvPr id="6" name="內容版面配置區 2">
            <a:extLst>
              <a:ext uri="{FF2B5EF4-FFF2-40B4-BE49-F238E27FC236}">
                <a16:creationId xmlns:a16="http://schemas.microsoft.com/office/drawing/2014/main" id="{E21590E7-0D6A-4C67-BEFA-902EDD4F9276}"/>
              </a:ext>
            </a:extLst>
          </p:cNvPr>
          <p:cNvSpPr txBox="1">
            <a:spLocks/>
          </p:cNvSpPr>
          <p:nvPr/>
        </p:nvSpPr>
        <p:spPr bwMode="auto">
          <a:xfrm>
            <a:off x="3409107" y="1371600"/>
            <a:ext cx="281865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標楷體" panose="03000509000000000000" pitchFamily="65" charset="-120"/>
                <a:ea typeface="標楷體" panose="03000509000000000000" pitchFamily="65" charset="-120"/>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marL="0" indent="0">
              <a:buNone/>
            </a:pPr>
            <a:r>
              <a:rPr kumimoji="0" lang="en-US" altLang="zh-TW" sz="2400" kern="0" dirty="0">
                <a:solidFill>
                  <a:schemeClr val="bg1"/>
                </a:solidFill>
                <a:latin typeface="微軟正黑體" panose="020B0604030504040204" pitchFamily="34" charset="-120"/>
                <a:ea typeface="微軟正黑體" panose="020B0604030504040204" pitchFamily="34" charset="-120"/>
              </a:rPr>
              <a:t>UC Irvine</a:t>
            </a:r>
          </a:p>
          <a:p>
            <a:pPr marL="0" indent="0">
              <a:buNone/>
            </a:pPr>
            <a:r>
              <a:rPr lang="en-US" altLang="zh-TW" sz="1600" b="0" i="0" dirty="0">
                <a:solidFill>
                  <a:schemeClr val="bg1"/>
                </a:solidFill>
                <a:effectLst/>
                <a:latin typeface="arial" panose="020B0604020202020204" pitchFamily="34" charset="0"/>
              </a:rPr>
              <a:t>Peter the Anteater</a:t>
            </a:r>
            <a:endParaRPr kumimoji="0" lang="zh-TW" altLang="en-US" sz="2400" kern="0" dirty="0">
              <a:solidFill>
                <a:schemeClr val="bg1"/>
              </a:solidFill>
              <a:latin typeface="微軟正黑體" panose="020B0604030504040204" pitchFamily="34" charset="-120"/>
              <a:ea typeface="微軟正黑體" panose="020B0604030504040204" pitchFamily="34" charset="-120"/>
            </a:endParaRPr>
          </a:p>
        </p:txBody>
      </p:sp>
      <p:sp>
        <p:nvSpPr>
          <p:cNvPr id="7" name="內容版面配置區 2">
            <a:extLst>
              <a:ext uri="{FF2B5EF4-FFF2-40B4-BE49-F238E27FC236}">
                <a16:creationId xmlns:a16="http://schemas.microsoft.com/office/drawing/2014/main" id="{3600B394-C07F-4694-A15F-67AC95ABD288}"/>
              </a:ext>
            </a:extLst>
          </p:cNvPr>
          <p:cNvSpPr txBox="1">
            <a:spLocks/>
          </p:cNvSpPr>
          <p:nvPr/>
        </p:nvSpPr>
        <p:spPr bwMode="auto">
          <a:xfrm>
            <a:off x="6227763" y="1371600"/>
            <a:ext cx="281865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標楷體" panose="03000509000000000000" pitchFamily="65" charset="-120"/>
                <a:ea typeface="標楷體" panose="03000509000000000000" pitchFamily="65" charset="-120"/>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algn="ctr"/>
            <a:r>
              <a:rPr kumimoji="0" lang="en-US" altLang="zh-TW" sz="2400" kern="0" dirty="0">
                <a:latin typeface="CircleFont" panose="02010600010101010101" pitchFamily="2" charset="-122"/>
                <a:ea typeface="CircleFont" panose="02010600010101010101" pitchFamily="2" charset="-122"/>
              </a:rPr>
              <a:t>Taipei Tech</a:t>
            </a:r>
            <a:r>
              <a:rPr lang="zh-TW" alt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rPr>
              <a:t>電仔</a:t>
            </a:r>
            <a:endParaRPr kumimoji="0" lang="zh-TW" altLang="en-US" sz="2400" kern="0" dirty="0">
              <a:latin typeface="CircleFont" panose="02010600010101010101" pitchFamily="2" charset="-122"/>
              <a:ea typeface="CircleFont" panose="02010600010101010101" pitchFamily="2" charset="-122"/>
            </a:endParaRPr>
          </a:p>
        </p:txBody>
      </p:sp>
      <p:pic>
        <p:nvPicPr>
          <p:cNvPr id="28676" name="Picture 4" descr="Tim the Beaver">
            <a:extLst>
              <a:ext uri="{FF2B5EF4-FFF2-40B4-BE49-F238E27FC236}">
                <a16:creationId xmlns:a16="http://schemas.microsoft.com/office/drawing/2014/main" id="{1F077603-965D-4846-99F5-849014896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008" y="1988840"/>
            <a:ext cx="18669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Tim the Beaver">
            <a:extLst>
              <a:ext uri="{FF2B5EF4-FFF2-40B4-BE49-F238E27FC236}">
                <a16:creationId xmlns:a16="http://schemas.microsoft.com/office/drawing/2014/main" id="{DAE8BAA7-E5AF-41F2-9C84-7EACA2C6FE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799532"/>
            <a:ext cx="18669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Tim the Beaver">
            <a:extLst>
              <a:ext uri="{FF2B5EF4-FFF2-40B4-BE49-F238E27FC236}">
                <a16:creationId xmlns:a16="http://schemas.microsoft.com/office/drawing/2014/main" id="{E8DB6A73-1D15-474F-A288-0DEC79C9B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81" y="4635202"/>
            <a:ext cx="18669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descr="Marks and Support Graphics // Brand // UCI">
            <a:extLst>
              <a:ext uri="{FF2B5EF4-FFF2-40B4-BE49-F238E27FC236}">
                <a16:creationId xmlns:a16="http://schemas.microsoft.com/office/drawing/2014/main" id="{FE6EC5A5-4351-4D27-B64C-B991F3C9D4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4908" y="4437112"/>
            <a:ext cx="3572103" cy="1934889"/>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787C4035-6D3E-472B-B1E0-4FE46E1F8C04}"/>
              </a:ext>
            </a:extLst>
          </p:cNvPr>
          <p:cNvSpPr txBox="1"/>
          <p:nvPr/>
        </p:nvSpPr>
        <p:spPr>
          <a:xfrm>
            <a:off x="3784603" y="6209801"/>
            <a:ext cx="3497624" cy="276999"/>
          </a:xfrm>
          <a:prstGeom prst="rect">
            <a:avLst/>
          </a:prstGeom>
          <a:noFill/>
        </p:spPr>
        <p:txBody>
          <a:bodyPr wrap="none" rtlCol="0">
            <a:spAutoFit/>
          </a:bodyPr>
          <a:lstStyle/>
          <a:p>
            <a:r>
              <a:rPr lang="en-US" altLang="zh-TW" sz="1200" dirty="0">
                <a:hlinkClick r:id="rId8"/>
              </a:rPr>
              <a:t>https://ucirvinesports.com/sports/2021/1/4/peter.aspx</a:t>
            </a:r>
            <a:r>
              <a:rPr lang="en-US" altLang="zh-TW" sz="1200" dirty="0"/>
              <a:t> </a:t>
            </a:r>
            <a:endParaRPr lang="zh-TW" altLang="en-US" sz="1200" dirty="0"/>
          </a:p>
        </p:txBody>
      </p:sp>
      <p:sp>
        <p:nvSpPr>
          <p:cNvPr id="18" name="文字方塊 17">
            <a:extLst>
              <a:ext uri="{FF2B5EF4-FFF2-40B4-BE49-F238E27FC236}">
                <a16:creationId xmlns:a16="http://schemas.microsoft.com/office/drawing/2014/main" id="{62B01A7F-1B2C-4791-9A18-07B90219F82D}"/>
              </a:ext>
            </a:extLst>
          </p:cNvPr>
          <p:cNvSpPr txBox="1"/>
          <p:nvPr/>
        </p:nvSpPr>
        <p:spPr>
          <a:xfrm>
            <a:off x="1808162" y="1012765"/>
            <a:ext cx="1866901" cy="1015663"/>
          </a:xfrm>
          <a:prstGeom prst="rect">
            <a:avLst/>
          </a:prstGeom>
          <a:noFill/>
        </p:spPr>
        <p:txBody>
          <a:bodyPr wrap="square">
            <a:spAutoFit/>
          </a:bodyPr>
          <a:lstStyle/>
          <a:p>
            <a:r>
              <a:rPr lang="zh-TW" alt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rPr>
              <a:t>海狸</a:t>
            </a:r>
            <a:endParaRPr lang="zh-TW" altLang="en-US" sz="6000" dirty="0">
              <a:latin typeface="CircleFont" panose="02010600010101010101" pitchFamily="2" charset="-122"/>
              <a:ea typeface="CircleFont" panose="02010600010101010101" pitchFamily="2" charset="-122"/>
            </a:endParaRPr>
          </a:p>
        </p:txBody>
      </p:sp>
      <p:sp>
        <p:nvSpPr>
          <p:cNvPr id="20" name="文字方塊 19">
            <a:extLst>
              <a:ext uri="{FF2B5EF4-FFF2-40B4-BE49-F238E27FC236}">
                <a16:creationId xmlns:a16="http://schemas.microsoft.com/office/drawing/2014/main" id="{98680C3E-9FC5-401D-B4DC-BCBC38725CEF}"/>
              </a:ext>
            </a:extLst>
          </p:cNvPr>
          <p:cNvSpPr txBox="1"/>
          <p:nvPr/>
        </p:nvSpPr>
        <p:spPr>
          <a:xfrm>
            <a:off x="3675063" y="3360183"/>
            <a:ext cx="2505953" cy="1015663"/>
          </a:xfrm>
          <a:prstGeom prst="rect">
            <a:avLst/>
          </a:prstGeom>
          <a:noFill/>
        </p:spPr>
        <p:txBody>
          <a:bodyPr wrap="square">
            <a:spAutoFit/>
          </a:bodyPr>
          <a:lstStyle/>
          <a:p>
            <a:r>
              <a:rPr lang="zh-TW" alt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標楷體" panose="03000509000000000000" pitchFamily="65" charset="-120"/>
                <a:ea typeface="標楷體" panose="03000509000000000000" pitchFamily="65" charset="-120"/>
              </a:rPr>
              <a:t>食蟻獸</a:t>
            </a:r>
            <a:endParaRPr lang="zh-TW" altLang="en-US" sz="6000" dirty="0"/>
          </a:p>
        </p:txBody>
      </p:sp>
      <p:sp>
        <p:nvSpPr>
          <p:cNvPr id="21" name="矩形 20">
            <a:extLst>
              <a:ext uri="{FF2B5EF4-FFF2-40B4-BE49-F238E27FC236}">
                <a16:creationId xmlns:a16="http://schemas.microsoft.com/office/drawing/2014/main" id="{E1BF5DAC-87FD-4D11-8A15-0C7F216B72BD}"/>
              </a:ext>
            </a:extLst>
          </p:cNvPr>
          <p:cNvSpPr/>
          <p:nvPr/>
        </p:nvSpPr>
        <p:spPr bwMode="auto">
          <a:xfrm>
            <a:off x="3884453" y="4375845"/>
            <a:ext cx="3662734" cy="210115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pic>
        <p:nvPicPr>
          <p:cNvPr id="14" name="圖片 13">
            <a:hlinkClick r:id="rId9"/>
            <a:extLst>
              <a:ext uri="{FF2B5EF4-FFF2-40B4-BE49-F238E27FC236}">
                <a16:creationId xmlns:a16="http://schemas.microsoft.com/office/drawing/2014/main" id="{CF2AC031-E780-42DF-89FA-6E31B8E7E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994499">
            <a:off x="6230533" y="2251811"/>
            <a:ext cx="2649548" cy="2592288"/>
          </a:xfrm>
          <a:prstGeom prst="rect">
            <a:avLst/>
          </a:prstGeom>
        </p:spPr>
      </p:pic>
      <p:sp>
        <p:nvSpPr>
          <p:cNvPr id="22" name="矩形 21">
            <a:extLst>
              <a:ext uri="{FF2B5EF4-FFF2-40B4-BE49-F238E27FC236}">
                <a16:creationId xmlns:a16="http://schemas.microsoft.com/office/drawing/2014/main" id="{07F8F1B3-0460-413F-8307-127E13846925}"/>
              </a:ext>
            </a:extLst>
          </p:cNvPr>
          <p:cNvSpPr/>
          <p:nvPr/>
        </p:nvSpPr>
        <p:spPr bwMode="auto">
          <a:xfrm>
            <a:off x="3703120" y="3422200"/>
            <a:ext cx="2389089" cy="8625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
        <p:nvSpPr>
          <p:cNvPr id="5" name="文字方塊 4">
            <a:extLst>
              <a:ext uri="{FF2B5EF4-FFF2-40B4-BE49-F238E27FC236}">
                <a16:creationId xmlns:a16="http://schemas.microsoft.com/office/drawing/2014/main" id="{988F0358-B346-404C-B0F9-877F149C266C}"/>
              </a:ext>
            </a:extLst>
          </p:cNvPr>
          <p:cNvSpPr txBox="1"/>
          <p:nvPr/>
        </p:nvSpPr>
        <p:spPr>
          <a:xfrm>
            <a:off x="292228" y="6352232"/>
            <a:ext cx="3662734" cy="276999"/>
          </a:xfrm>
          <a:prstGeom prst="rect">
            <a:avLst/>
          </a:prstGeom>
          <a:noFill/>
        </p:spPr>
        <p:txBody>
          <a:bodyPr wrap="none" rtlCol="0">
            <a:spAutoFit/>
          </a:bodyPr>
          <a:lstStyle/>
          <a:p>
            <a:r>
              <a:rPr lang="en-US" altLang="zh-TW" sz="1200" dirty="0">
                <a:hlinkClick r:id="rId11"/>
              </a:rPr>
              <a:t>https://web.mit.edu/graphicidentity/tim-the-beaver.html</a:t>
            </a:r>
            <a:r>
              <a:rPr lang="zh-TW" altLang="en-US" sz="1200" dirty="0"/>
              <a:t> </a:t>
            </a:r>
          </a:p>
        </p:txBody>
      </p:sp>
      <p:sp>
        <p:nvSpPr>
          <p:cNvPr id="19" name="文字方塊 18">
            <a:extLst>
              <a:ext uri="{FF2B5EF4-FFF2-40B4-BE49-F238E27FC236}">
                <a16:creationId xmlns:a16="http://schemas.microsoft.com/office/drawing/2014/main" id="{154789EB-CC91-458A-A6C7-2F5773BBEDD4}"/>
              </a:ext>
            </a:extLst>
          </p:cNvPr>
          <p:cNvSpPr txBox="1"/>
          <p:nvPr/>
        </p:nvSpPr>
        <p:spPr>
          <a:xfrm>
            <a:off x="6023913" y="5036905"/>
            <a:ext cx="2200503" cy="369332"/>
          </a:xfrm>
          <a:prstGeom prst="rect">
            <a:avLst/>
          </a:prstGeom>
          <a:noFill/>
        </p:spPr>
        <p:txBody>
          <a:bodyPr wrap="square">
            <a:spAutoFit/>
          </a:bodyPr>
          <a:lstStyle/>
          <a:p>
            <a:pPr algn="ctr"/>
            <a:r>
              <a:rPr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rPr>
              <a:t>設計</a:t>
            </a:r>
            <a:r>
              <a:rPr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rPr>
              <a:t>: </a:t>
            </a:r>
            <a:r>
              <a:rPr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rPr>
              <a:t>林牧謙</a:t>
            </a:r>
            <a:endParaRPr lang="zh-TW" alt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ircleFont" panose="02010600010101010101" pitchFamily="2" charset="-122"/>
              <a:ea typeface="CircleFont" panose="02010600010101010101" pitchFamily="2" charset="-122"/>
            </a:endParaRPr>
          </a:p>
        </p:txBody>
      </p:sp>
      <p:pic>
        <p:nvPicPr>
          <p:cNvPr id="23" name="圖片 22">
            <a:extLst>
              <a:ext uri="{FF2B5EF4-FFF2-40B4-BE49-F238E27FC236}">
                <a16:creationId xmlns:a16="http://schemas.microsoft.com/office/drawing/2014/main" id="{D8F9F610-BB3A-4346-8D01-8133FF296B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041" y="3818416"/>
            <a:ext cx="1979456" cy="2520000"/>
          </a:xfrm>
          <a:prstGeom prst="rect">
            <a:avLst/>
          </a:prstGeom>
        </p:spPr>
      </p:pic>
    </p:spTree>
    <p:extLst>
      <p:ext uri="{BB962C8B-B14F-4D97-AF65-F5344CB8AC3E}">
        <p14:creationId xmlns:p14="http://schemas.microsoft.com/office/powerpoint/2010/main" val="60132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en-US" altLang="zh-TW" sz="7200" dirty="0">
                <a:solidFill>
                  <a:srgbClr val="FF0000"/>
                </a:solidFill>
              </a:rPr>
              <a:t>111</a:t>
            </a:r>
          </a:p>
          <a:p>
            <a:pPr marL="0" indent="0" algn="ctr" eaLnBrk="1" hangingPunct="1">
              <a:buNone/>
            </a:pPr>
            <a:r>
              <a:rPr lang="zh-TW" altLang="en-US" sz="7200" dirty="0">
                <a:solidFill>
                  <a:srgbClr val="FF0000"/>
                </a:solidFill>
              </a:rPr>
              <a:t>入學招生</a:t>
            </a:r>
            <a:endParaRPr lang="en-US" altLang="zh-TW" sz="7200" dirty="0">
              <a:solidFill>
                <a:srgbClr val="FF0000"/>
              </a:solidFill>
              <a:latin typeface="標楷體" panose="03000509000000000000" pitchFamily="65" charset="-120"/>
              <a:ea typeface="標楷體" panose="03000509000000000000" pitchFamily="65" charset="-120"/>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163261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84D56A-6421-4758-A060-B393ADAC02FD}"/>
              </a:ext>
            </a:extLst>
          </p:cNvPr>
          <p:cNvSpPr>
            <a:spLocks noGrp="1"/>
          </p:cNvSpPr>
          <p:nvPr>
            <p:ph type="title"/>
          </p:nvPr>
        </p:nvSpPr>
        <p:spPr/>
        <p:txBody>
          <a:bodyPr/>
          <a:lstStyle/>
          <a:p>
            <a:r>
              <a:rPr lang="en-US" altLang="zh-TW" dirty="0"/>
              <a:t>111</a:t>
            </a:r>
            <a:r>
              <a:rPr lang="zh-TW" altLang="en-US" dirty="0"/>
              <a:t>年複試 </a:t>
            </a:r>
            <a:r>
              <a:rPr lang="en-US" altLang="zh-TW" dirty="0"/>
              <a:t>202 </a:t>
            </a:r>
            <a:r>
              <a:rPr lang="zh-TW" altLang="en-US" dirty="0"/>
              <a:t>人 </a:t>
            </a:r>
            <a:r>
              <a:rPr lang="en-US" altLang="zh-TW" dirty="0"/>
              <a:t>= 46 </a:t>
            </a:r>
            <a:r>
              <a:rPr lang="zh-TW" altLang="en-US" dirty="0"/>
              <a:t>正取 </a:t>
            </a:r>
            <a:r>
              <a:rPr lang="en-US" altLang="zh-TW" dirty="0"/>
              <a:t>+ 156</a:t>
            </a:r>
            <a:r>
              <a:rPr lang="zh-TW" altLang="en-US" dirty="0"/>
              <a:t> 備取</a:t>
            </a:r>
          </a:p>
        </p:txBody>
      </p:sp>
      <p:sp>
        <p:nvSpPr>
          <p:cNvPr id="4" name="投影片編號版面配置區 3">
            <a:extLst>
              <a:ext uri="{FF2B5EF4-FFF2-40B4-BE49-F238E27FC236}">
                <a16:creationId xmlns:a16="http://schemas.microsoft.com/office/drawing/2014/main" id="{E1538984-0C6F-42FB-A8DF-6C66D06B15F1}"/>
              </a:ext>
            </a:extLst>
          </p:cNvPr>
          <p:cNvSpPr>
            <a:spLocks noGrp="1"/>
          </p:cNvSpPr>
          <p:nvPr>
            <p:ph type="sldNum" sz="quarter" idx="11"/>
          </p:nvPr>
        </p:nvSpPr>
        <p:spPr/>
        <p:txBody>
          <a:bodyPr/>
          <a:lstStyle/>
          <a:p>
            <a:pPr>
              <a:defRPr/>
            </a:pPr>
            <a:fld id="{AF41B513-81B1-4873-A301-0051AC0783A2}" type="slidenum">
              <a:rPr lang="ko-KR" altLang="en-US" smtClean="0"/>
              <a:pPr>
                <a:defRPr/>
              </a:pPr>
              <a:t>23</a:t>
            </a:fld>
            <a:endParaRPr lang="en-US" altLang="ko-KR"/>
          </a:p>
        </p:txBody>
      </p:sp>
      <p:pic>
        <p:nvPicPr>
          <p:cNvPr id="6" name="圖形 5">
            <a:extLst>
              <a:ext uri="{FF2B5EF4-FFF2-40B4-BE49-F238E27FC236}">
                <a16:creationId xmlns:a16="http://schemas.microsoft.com/office/drawing/2014/main" id="{1DA79A0A-AD7B-4A73-9122-C43027922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098376"/>
            <a:ext cx="9144000" cy="5715000"/>
          </a:xfrm>
          <a:prstGeom prst="rect">
            <a:avLst/>
          </a:prstGeom>
        </p:spPr>
      </p:pic>
    </p:spTree>
    <p:extLst>
      <p:ext uri="{BB962C8B-B14F-4D97-AF65-F5344CB8AC3E}">
        <p14:creationId xmlns:p14="http://schemas.microsoft.com/office/powerpoint/2010/main" val="40560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B1BB84-2229-4A5C-88F1-923CD84DA85F}"/>
              </a:ext>
            </a:extLst>
          </p:cNvPr>
          <p:cNvSpPr>
            <a:spLocks noGrp="1"/>
          </p:cNvSpPr>
          <p:nvPr>
            <p:ph type="sldNum" sz="quarter" idx="11"/>
          </p:nvPr>
        </p:nvSpPr>
        <p:spPr/>
        <p:txBody>
          <a:bodyPr/>
          <a:lstStyle/>
          <a:p>
            <a:pPr>
              <a:defRPr/>
            </a:pPr>
            <a:fld id="{AF41B513-81B1-4873-A301-0051AC0783A2}" type="slidenum">
              <a:rPr lang="ko-KR" altLang="en-US" smtClean="0">
                <a:latin typeface="CircleFont" panose="02010600010101010101" pitchFamily="2" charset="-122"/>
              </a:rPr>
              <a:pPr>
                <a:defRPr/>
              </a:pPr>
              <a:t>24</a:t>
            </a:fld>
            <a:endParaRPr lang="en-US" altLang="ko-KR">
              <a:latin typeface="CircleFont" panose="02010600010101010101" pitchFamily="2" charset="-122"/>
              <a:ea typeface="CircleFont" panose="02010600010101010101" pitchFamily="2" charset="-122"/>
            </a:endParaRPr>
          </a:p>
        </p:txBody>
      </p:sp>
      <p:graphicFrame>
        <p:nvGraphicFramePr>
          <p:cNvPr id="24" name="表格 23">
            <a:extLst>
              <a:ext uri="{FF2B5EF4-FFF2-40B4-BE49-F238E27FC236}">
                <a16:creationId xmlns:a16="http://schemas.microsoft.com/office/drawing/2014/main" id="{461AE9D5-39B4-4060-8AB9-BC346A6B7508}"/>
              </a:ext>
            </a:extLst>
          </p:cNvPr>
          <p:cNvGraphicFramePr>
            <a:graphicFrameLocks noGrp="1"/>
          </p:cNvGraphicFramePr>
          <p:nvPr>
            <p:extLst>
              <p:ext uri="{D42A27DB-BD31-4B8C-83A1-F6EECF244321}">
                <p14:modId xmlns:p14="http://schemas.microsoft.com/office/powerpoint/2010/main" val="3264310297"/>
              </p:ext>
            </p:extLst>
          </p:nvPr>
        </p:nvGraphicFramePr>
        <p:xfrm>
          <a:off x="110360" y="97706"/>
          <a:ext cx="2520280" cy="6523296"/>
        </p:xfrm>
        <a:graphic>
          <a:graphicData uri="http://schemas.openxmlformats.org/drawingml/2006/table">
            <a:tbl>
              <a:tblPr>
                <a:tableStyleId>{5C22544A-7EE6-4342-B048-85BDC9FD1C3A}</a:tableStyleId>
              </a:tblPr>
              <a:tblGrid>
                <a:gridCol w="1844451">
                  <a:extLst>
                    <a:ext uri="{9D8B030D-6E8A-4147-A177-3AD203B41FA5}">
                      <a16:colId xmlns:a16="http://schemas.microsoft.com/office/drawing/2014/main" val="2615741917"/>
                    </a:ext>
                  </a:extLst>
                </a:gridCol>
                <a:gridCol w="675829">
                  <a:extLst>
                    <a:ext uri="{9D8B030D-6E8A-4147-A177-3AD203B41FA5}">
                      <a16:colId xmlns:a16="http://schemas.microsoft.com/office/drawing/2014/main" val="1447639023"/>
                    </a:ext>
                  </a:extLst>
                </a:gridCol>
              </a:tblGrid>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私立延平高中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10</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3398864414"/>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私立復旦高中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10</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3925089791"/>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國立臺灣師大附中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10</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2279642937"/>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臺中市立臺中一中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10</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1749404811"/>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私立精誠高中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9</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1153733232"/>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國立新竹女中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8</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2515373936"/>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國立臺南一中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7</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28916364"/>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臺北市立建國高中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7</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3942258707"/>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私立明道高中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6</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3818895566"/>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私立薇閣高中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6</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4065639899"/>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臺北市立中山女中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6</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3236258664"/>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私立再興高中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5</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1246969719"/>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臺北市立成功高中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5</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3110829588"/>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桃園市立武陵高中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4</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4165274217"/>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國立中興大學附中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4</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940847375"/>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國立新竹高中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4</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2644662720"/>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國立彰化高中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4</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1944932050"/>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國立臺南女中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4</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1204491855"/>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私立東山高中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3</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1471553139"/>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私立南山高中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3</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1357422804"/>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私立曉明女中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3</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3155972150"/>
                  </a:ext>
                </a:extLst>
              </a:tr>
              <a:tr h="19050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私立瀛海高中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3</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2754808098"/>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國立竹北高中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3</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1450075519"/>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新北市立海山高中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3</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1027569434"/>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臺北市立松山高中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3</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401791170"/>
                  </a:ext>
                </a:extLst>
              </a:tr>
              <a:tr h="19050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臺北市立麗山高中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3</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056" marR="7056" marT="7056" marB="0" anchor="ctr"/>
                </a:tc>
                <a:extLst>
                  <a:ext uri="{0D108BD9-81ED-4DB2-BD59-A6C34878D82A}">
                    <a16:rowId xmlns:a16="http://schemas.microsoft.com/office/drawing/2014/main" val="2258913052"/>
                  </a:ext>
                </a:extLst>
              </a:tr>
            </a:tbl>
          </a:graphicData>
        </a:graphic>
      </p:graphicFrame>
      <p:graphicFrame>
        <p:nvGraphicFramePr>
          <p:cNvPr id="26" name="表格 25">
            <a:extLst>
              <a:ext uri="{FF2B5EF4-FFF2-40B4-BE49-F238E27FC236}">
                <a16:creationId xmlns:a16="http://schemas.microsoft.com/office/drawing/2014/main" id="{1ECC9EC1-580F-4B7B-BAD6-42E5F8DF0089}"/>
              </a:ext>
            </a:extLst>
          </p:cNvPr>
          <p:cNvGraphicFramePr>
            <a:graphicFrameLocks noGrp="1"/>
          </p:cNvGraphicFramePr>
          <p:nvPr>
            <p:extLst>
              <p:ext uri="{D42A27DB-BD31-4B8C-83A1-F6EECF244321}">
                <p14:modId xmlns:p14="http://schemas.microsoft.com/office/powerpoint/2010/main" val="1912266924"/>
              </p:ext>
            </p:extLst>
          </p:nvPr>
        </p:nvGraphicFramePr>
        <p:xfrm>
          <a:off x="2737013" y="97921"/>
          <a:ext cx="3490750" cy="6662158"/>
        </p:xfrm>
        <a:graphic>
          <a:graphicData uri="http://schemas.openxmlformats.org/drawingml/2006/table">
            <a:tbl>
              <a:tblPr>
                <a:tableStyleId>{5C22544A-7EE6-4342-B048-85BDC9FD1C3A}</a:tableStyleId>
              </a:tblPr>
              <a:tblGrid>
                <a:gridCol w="2554682">
                  <a:extLst>
                    <a:ext uri="{9D8B030D-6E8A-4147-A177-3AD203B41FA5}">
                      <a16:colId xmlns:a16="http://schemas.microsoft.com/office/drawing/2014/main" val="1954451030"/>
                    </a:ext>
                  </a:extLst>
                </a:gridCol>
                <a:gridCol w="936068">
                  <a:extLst>
                    <a:ext uri="{9D8B030D-6E8A-4147-A177-3AD203B41FA5}">
                      <a16:colId xmlns:a16="http://schemas.microsoft.com/office/drawing/2014/main" val="3192478903"/>
                    </a:ext>
                  </a:extLst>
                </a:gridCol>
              </a:tblGrid>
              <a:tr h="179264">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私立正心高中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2</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1105886350"/>
                  </a:ext>
                </a:extLst>
              </a:tr>
              <a:tr h="179264">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私立協同高中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2</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3607863798"/>
                  </a:ext>
                </a:extLst>
              </a:tr>
              <a:tr h="179264">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私立治平高中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2</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3882512668"/>
                  </a:ext>
                </a:extLst>
              </a:tr>
              <a:tr h="179264">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桃園市立桃園高中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2</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3581000883"/>
                  </a:ext>
                </a:extLst>
              </a:tr>
              <a:tr h="179264">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高雄市立高雄高中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2</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445612003"/>
                  </a:ext>
                </a:extLst>
              </a:tr>
              <a:tr h="325331">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國立新竹科學園區實驗高中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2</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2062490461"/>
                  </a:ext>
                </a:extLst>
              </a:tr>
              <a:tr h="179264">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國立彰化女中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2</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973988561"/>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國立鳳山高中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2</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2084777195"/>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新北市立板橋高中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2</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3549905032"/>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臺中市立臺中二中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2</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146656856"/>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臺中市立臺中女中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2</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2497401014"/>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臺北市立大同高中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2</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2935103163"/>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臺北市立中正高中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2</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3323761754"/>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臺北市立第一女中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2</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856687652"/>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私立二信高中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1893524091"/>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私立時雨高中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312249440"/>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私立啟英高中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3118822446"/>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私立慈濟大學附中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4089182867"/>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私立義民高中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962838470"/>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私立聖功女中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1377820158"/>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私立裕德高中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2544824641"/>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私立道明高中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3146277951"/>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私立輔仁高中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687418993"/>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私立靜心高中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2568086543"/>
                  </a:ext>
                </a:extLst>
              </a:tr>
              <a:tr h="179264">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高雄市立前鎮高中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2603792103"/>
                  </a:ext>
                </a:extLst>
              </a:tr>
              <a:tr h="325331">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國立中央大學附屬中壢高中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6639" marR="6639" marT="6639" marB="0" anchor="ctr"/>
                </a:tc>
                <a:extLst>
                  <a:ext uri="{0D108BD9-81ED-4DB2-BD59-A6C34878D82A}">
                    <a16:rowId xmlns:a16="http://schemas.microsoft.com/office/drawing/2014/main" val="895025426"/>
                  </a:ext>
                </a:extLst>
              </a:tr>
            </a:tbl>
          </a:graphicData>
        </a:graphic>
      </p:graphicFrame>
      <p:graphicFrame>
        <p:nvGraphicFramePr>
          <p:cNvPr id="27" name="表格 26">
            <a:extLst>
              <a:ext uri="{FF2B5EF4-FFF2-40B4-BE49-F238E27FC236}">
                <a16:creationId xmlns:a16="http://schemas.microsoft.com/office/drawing/2014/main" id="{8F85F20F-6178-4617-8FA5-ED2AE6639EA3}"/>
              </a:ext>
            </a:extLst>
          </p:cNvPr>
          <p:cNvGraphicFramePr>
            <a:graphicFrameLocks noGrp="1"/>
          </p:cNvGraphicFramePr>
          <p:nvPr>
            <p:extLst>
              <p:ext uri="{D42A27DB-BD31-4B8C-83A1-F6EECF244321}">
                <p14:modId xmlns:p14="http://schemas.microsoft.com/office/powerpoint/2010/main" val="904836580"/>
              </p:ext>
            </p:extLst>
          </p:nvPr>
        </p:nvGraphicFramePr>
        <p:xfrm>
          <a:off x="6300192" y="76200"/>
          <a:ext cx="2777777" cy="4526280"/>
        </p:xfrm>
        <a:graphic>
          <a:graphicData uri="http://schemas.openxmlformats.org/drawingml/2006/table">
            <a:tbl>
              <a:tblPr>
                <a:tableStyleId>{5C22544A-7EE6-4342-B048-85BDC9FD1C3A}</a:tableStyleId>
              </a:tblPr>
              <a:tblGrid>
                <a:gridCol w="2032899">
                  <a:extLst>
                    <a:ext uri="{9D8B030D-6E8A-4147-A177-3AD203B41FA5}">
                      <a16:colId xmlns:a16="http://schemas.microsoft.com/office/drawing/2014/main" val="4172451218"/>
                    </a:ext>
                  </a:extLst>
                </a:gridCol>
                <a:gridCol w="744878">
                  <a:extLst>
                    <a:ext uri="{9D8B030D-6E8A-4147-A177-3AD203B41FA5}">
                      <a16:colId xmlns:a16="http://schemas.microsoft.com/office/drawing/2014/main" val="3582716536"/>
                    </a:ext>
                  </a:extLst>
                </a:gridCol>
              </a:tblGrid>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國立斗六高中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399186073"/>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國立宜蘭高中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346393741"/>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國立花蓮女中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2397661884"/>
                  </a:ext>
                </a:extLst>
              </a:tr>
              <a:tr h="20574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國立虎尾高中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4137424825"/>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國立屏東高中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2300010284"/>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國立員林高中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250903390"/>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國立馬公高中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23984762"/>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國立高雄師大附中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2073958993"/>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國立嘉義女中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4147182017"/>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國立嘉義高中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897050052"/>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國立臺南二中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522925338"/>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國立羅東高中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2863688918"/>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臺中市立文華高中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3381332080"/>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臺中市立惠文高中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1183545673"/>
                  </a:ext>
                </a:extLst>
              </a:tr>
              <a:tr h="205740">
                <a:tc>
                  <a:txBody>
                    <a:bodyPr/>
                    <a:lstStyle/>
                    <a:p>
                      <a:pPr algn="ctr" fontAlgn="ctr"/>
                      <a:r>
                        <a:rPr lang="zh-TW" altLang="en-US" sz="1600" u="none" strike="noStrike" dirty="0">
                          <a:effectLst/>
                          <a:latin typeface="CircleFont" panose="02010600010101010101" pitchFamily="2" charset="-122"/>
                          <a:ea typeface="CircleFont" panose="02010600010101010101" pitchFamily="2" charset="-122"/>
                        </a:rPr>
                        <a:t>臺北市立中崙高中</a:t>
                      </a:r>
                      <a:endParaRPr lang="zh-TW" altLang="en-US" sz="1600" b="0" i="0" u="none" strike="noStrike" dirty="0">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3357760045"/>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臺北市立成淵高中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3136964722"/>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臺北市立明倫高中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a:effectLst/>
                          <a:latin typeface="CircleFont" panose="02010600010101010101" pitchFamily="2" charset="-122"/>
                          <a:ea typeface="CircleFont" panose="02010600010101010101" pitchFamily="2" charset="-122"/>
                        </a:rPr>
                        <a:t>1</a:t>
                      </a:r>
                      <a:endParaRPr lang="en-US" altLang="zh-TW"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3558364569"/>
                  </a:ext>
                </a:extLst>
              </a:tr>
              <a:tr h="205740">
                <a:tc>
                  <a:txBody>
                    <a:bodyPr/>
                    <a:lstStyle/>
                    <a:p>
                      <a:pPr algn="ctr" fontAlgn="ctr"/>
                      <a:r>
                        <a:rPr lang="zh-TW" altLang="en-US" sz="1600" u="none" strike="noStrike">
                          <a:effectLst/>
                          <a:latin typeface="CircleFont" panose="02010600010101010101" pitchFamily="2" charset="-122"/>
                          <a:ea typeface="CircleFont" panose="02010600010101010101" pitchFamily="2" charset="-122"/>
                        </a:rPr>
                        <a:t>臺北市立南湖高中</a:t>
                      </a:r>
                      <a:endParaRPr lang="zh-TW" altLang="en-US" sz="1600" b="0" i="0" u="none" strike="noStrike">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tc>
                  <a:txBody>
                    <a:bodyPr/>
                    <a:lstStyle/>
                    <a:p>
                      <a:pPr algn="ctr" fontAlgn="ctr"/>
                      <a:r>
                        <a:rPr lang="en-US" altLang="zh-TW" sz="1600" u="none" strike="noStrike" dirty="0">
                          <a:effectLst/>
                          <a:latin typeface="CircleFont" panose="02010600010101010101" pitchFamily="2" charset="-122"/>
                          <a:ea typeface="CircleFont" panose="02010600010101010101" pitchFamily="2" charset="-122"/>
                        </a:rPr>
                        <a:t>1</a:t>
                      </a:r>
                      <a:endParaRPr lang="en-US" altLang="zh-TW" sz="1600" b="0" i="0" u="none" strike="noStrike" dirty="0">
                        <a:solidFill>
                          <a:srgbClr val="000000"/>
                        </a:solidFill>
                        <a:effectLst/>
                        <a:latin typeface="CircleFont" panose="02010600010101010101" pitchFamily="2" charset="-122"/>
                        <a:ea typeface="CircleFont" panose="02010600010101010101" pitchFamily="2" charset="-122"/>
                      </a:endParaRPr>
                    </a:p>
                  </a:txBody>
                  <a:tcPr marL="7620" marR="7620" marT="7620" marB="0" anchor="ctr"/>
                </a:tc>
                <a:extLst>
                  <a:ext uri="{0D108BD9-81ED-4DB2-BD59-A6C34878D82A}">
                    <a16:rowId xmlns:a16="http://schemas.microsoft.com/office/drawing/2014/main" val="3225920775"/>
                  </a:ext>
                </a:extLst>
              </a:tr>
            </a:tbl>
          </a:graphicData>
        </a:graphic>
      </p:graphicFrame>
    </p:spTree>
    <p:extLst>
      <p:ext uri="{BB962C8B-B14F-4D97-AF65-F5344CB8AC3E}">
        <p14:creationId xmlns:p14="http://schemas.microsoft.com/office/powerpoint/2010/main" val="1536074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zh-TW" altLang="en-US" sz="7200" dirty="0">
                <a:solidFill>
                  <a:srgbClr val="C00000"/>
                </a:solidFill>
              </a:rPr>
              <a:t>電資學院</a:t>
            </a:r>
            <a:endParaRPr lang="en-US" altLang="zh-TW" sz="7200" dirty="0">
              <a:solidFill>
                <a:srgbClr val="C00000"/>
              </a:solidFill>
            </a:endParaRPr>
          </a:p>
          <a:p>
            <a:pPr marL="0" indent="0" algn="ctr" eaLnBrk="1" hangingPunct="1">
              <a:buNone/>
            </a:pPr>
            <a:endParaRPr lang="en-US" altLang="zh-TW" sz="7200" dirty="0">
              <a:solidFill>
                <a:srgbClr val="C00000"/>
              </a:solidFill>
            </a:endParaRPr>
          </a:p>
          <a:p>
            <a:pPr marL="0" indent="0" algn="ctr" eaLnBrk="1" hangingPunct="1">
              <a:buNone/>
            </a:pPr>
            <a:r>
              <a:rPr lang="zh-TW" altLang="en-US" sz="7200" dirty="0">
                <a:solidFill>
                  <a:srgbClr val="C00000"/>
                </a:solidFill>
              </a:rPr>
              <a:t>簡介</a:t>
            </a:r>
            <a:endParaRPr lang="en-US" altLang="zh-TW" sz="7200" dirty="0">
              <a:solidFill>
                <a:srgbClr val="C00000"/>
              </a:solidFill>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4103099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5814B2-B74A-4FDB-B184-75E28D6A1BA5}"/>
              </a:ext>
            </a:extLst>
          </p:cNvPr>
          <p:cNvSpPr>
            <a:spLocks noGrp="1"/>
          </p:cNvSpPr>
          <p:nvPr>
            <p:ph type="title"/>
          </p:nvPr>
        </p:nvSpPr>
        <p:spPr>
          <a:xfrm>
            <a:off x="457200" y="404813"/>
            <a:ext cx="4038600" cy="720725"/>
          </a:xfrm>
        </p:spPr>
        <p:txBody>
          <a:bodyPr/>
          <a:lstStyle/>
          <a:p>
            <a:pPr algn="ctr"/>
            <a:r>
              <a:rPr lang="zh-TW" altLang="en-US" dirty="0"/>
              <a:t>電資學院</a:t>
            </a:r>
          </a:p>
        </p:txBody>
      </p:sp>
      <p:sp>
        <p:nvSpPr>
          <p:cNvPr id="3" name="內容版面配置區 2">
            <a:extLst>
              <a:ext uri="{FF2B5EF4-FFF2-40B4-BE49-F238E27FC236}">
                <a16:creationId xmlns:a16="http://schemas.microsoft.com/office/drawing/2014/main" id="{29F039FF-F52A-4429-BC1B-578A6CD5BBF8}"/>
              </a:ext>
            </a:extLst>
          </p:cNvPr>
          <p:cNvSpPr>
            <a:spLocks noGrp="1"/>
          </p:cNvSpPr>
          <p:nvPr>
            <p:ph sz="half" idx="1"/>
          </p:nvPr>
        </p:nvSpPr>
        <p:spPr>
          <a:ln>
            <a:solidFill>
              <a:schemeClr val="accent1"/>
            </a:solidFill>
          </a:ln>
        </p:spPr>
        <p:txBody>
          <a:bodyPr/>
          <a:lstStyle/>
          <a:p>
            <a:r>
              <a:rPr lang="zh-TW" altLang="en-US" dirty="0">
                <a:solidFill>
                  <a:srgbClr val="FF0000"/>
                </a:solidFill>
              </a:rPr>
              <a:t>電資學院</a:t>
            </a:r>
            <a:endParaRPr lang="en-US" altLang="zh-TW" dirty="0">
              <a:solidFill>
                <a:srgbClr val="FF0000"/>
              </a:solidFill>
            </a:endParaRPr>
          </a:p>
          <a:p>
            <a:pPr lvl="1"/>
            <a:endParaRPr lang="en-US" altLang="zh-TW" dirty="0"/>
          </a:p>
          <a:p>
            <a:pPr marL="450850" lvl="1"/>
            <a:r>
              <a:rPr lang="zh-TW" altLang="en-US" dirty="0"/>
              <a:t>成立於民國</a:t>
            </a:r>
            <a:r>
              <a:rPr lang="zh-TW" altLang="en-US" dirty="0">
                <a:solidFill>
                  <a:srgbClr val="FF0000"/>
                </a:solidFill>
              </a:rPr>
              <a:t>九十五</a:t>
            </a:r>
            <a:r>
              <a:rPr lang="zh-TW" altLang="en-US" dirty="0"/>
              <a:t>年八月</a:t>
            </a:r>
            <a:endParaRPr lang="en-US" altLang="zh-TW" dirty="0"/>
          </a:p>
          <a:p>
            <a:pPr marL="450850" lvl="1" eaLnBrk="1" hangingPunct="1"/>
            <a:endParaRPr lang="en-US" altLang="zh-TW" dirty="0">
              <a:latin typeface="Times New Roman" panose="02020603050405020304" pitchFamily="18" charset="0"/>
              <a:cs typeface="Times New Roman" panose="02020603050405020304" pitchFamily="18" charset="0"/>
            </a:endParaRPr>
          </a:p>
          <a:p>
            <a:pPr marL="450850" lvl="1" eaLnBrk="1" hangingPunct="1"/>
            <a:r>
              <a:rPr lang="zh-TW" altLang="en-US" dirty="0">
                <a:latin typeface="Times New Roman" panose="02020603050405020304" pitchFamily="18" charset="0"/>
                <a:cs typeface="Times New Roman" panose="02020603050405020304" pitchFamily="18" charset="0"/>
              </a:rPr>
              <a:t>電機工程系</a:t>
            </a:r>
          </a:p>
          <a:p>
            <a:pPr marL="450850" lvl="1" eaLnBrk="1" hangingPunct="1"/>
            <a:r>
              <a:rPr lang="zh-TW" altLang="en-US" dirty="0">
                <a:latin typeface="Times New Roman" panose="02020603050405020304" pitchFamily="18" charset="0"/>
                <a:cs typeface="Times New Roman" panose="02020603050405020304" pitchFamily="18" charset="0"/>
              </a:rPr>
              <a:t>電子工程系</a:t>
            </a:r>
          </a:p>
          <a:p>
            <a:pPr marL="450850" lvl="1" eaLnBrk="1" hangingPunct="1"/>
            <a:r>
              <a:rPr lang="zh-TW" altLang="en-US" dirty="0">
                <a:latin typeface="Times New Roman" panose="02020603050405020304" pitchFamily="18" charset="0"/>
                <a:cs typeface="Times New Roman" panose="02020603050405020304" pitchFamily="18" charset="0"/>
              </a:rPr>
              <a:t>資訊工程系</a:t>
            </a:r>
          </a:p>
          <a:p>
            <a:pPr marL="450850" lvl="1" eaLnBrk="1" hangingPunct="1"/>
            <a:r>
              <a:rPr lang="zh-TW" altLang="en-US" dirty="0">
                <a:latin typeface="Times New Roman" panose="02020603050405020304" pitchFamily="18" charset="0"/>
                <a:cs typeface="Times New Roman" panose="02020603050405020304" pitchFamily="18" charset="0"/>
              </a:rPr>
              <a:t>光電工程系</a:t>
            </a:r>
            <a:endParaRPr lang="en-US" altLang="zh-TW" dirty="0">
              <a:latin typeface="Times New Roman" panose="02020603050405020304" pitchFamily="18" charset="0"/>
              <a:cs typeface="Times New Roman" panose="02020603050405020304" pitchFamily="18" charset="0"/>
            </a:endParaRPr>
          </a:p>
        </p:txBody>
      </p:sp>
      <p:sp>
        <p:nvSpPr>
          <p:cNvPr id="4" name="內容版面配置區 3">
            <a:extLst>
              <a:ext uri="{FF2B5EF4-FFF2-40B4-BE49-F238E27FC236}">
                <a16:creationId xmlns:a16="http://schemas.microsoft.com/office/drawing/2014/main" id="{5EF4050E-09E8-4A32-81AE-5869870DF293}"/>
              </a:ext>
            </a:extLst>
          </p:cNvPr>
          <p:cNvSpPr>
            <a:spLocks noGrp="1"/>
          </p:cNvSpPr>
          <p:nvPr>
            <p:ph sz="half" idx="2"/>
          </p:nvPr>
        </p:nvSpPr>
        <p:spPr>
          <a:ln>
            <a:solidFill>
              <a:schemeClr val="accent1"/>
            </a:solidFill>
          </a:ln>
        </p:spPr>
        <p:txBody>
          <a:bodyPr/>
          <a:lstStyle/>
          <a:p>
            <a:r>
              <a:rPr lang="zh-TW" altLang="en-US" dirty="0">
                <a:solidFill>
                  <a:srgbClr val="FF0000"/>
                </a:solidFill>
              </a:rPr>
              <a:t>電資學士班</a:t>
            </a:r>
            <a:endParaRPr lang="en-US" altLang="zh-TW" dirty="0">
              <a:solidFill>
                <a:srgbClr val="FF0000"/>
              </a:solidFill>
            </a:endParaRPr>
          </a:p>
          <a:p>
            <a:pPr lvl="1"/>
            <a:endParaRPr lang="en-US" altLang="zh-TW" dirty="0"/>
          </a:p>
          <a:p>
            <a:pPr marL="450850" lvl="1"/>
            <a:r>
              <a:rPr lang="zh-TW" altLang="en-US" dirty="0"/>
              <a:t>成立於民國</a:t>
            </a:r>
            <a:r>
              <a:rPr lang="zh-TW" altLang="en-US" dirty="0">
                <a:solidFill>
                  <a:srgbClr val="FF0000"/>
                </a:solidFill>
              </a:rPr>
              <a:t>九十五</a:t>
            </a:r>
            <a:r>
              <a:rPr lang="zh-TW" altLang="en-US" dirty="0"/>
              <a:t>學年度</a:t>
            </a:r>
            <a:endParaRPr lang="zh-TW" altLang="en-US" dirty="0">
              <a:solidFill>
                <a:srgbClr val="FF0000"/>
              </a:solidFill>
            </a:endParaRPr>
          </a:p>
          <a:p>
            <a:pPr marL="450850" lvl="1"/>
            <a:endParaRPr lang="en-US" altLang="zh-TW" dirty="0"/>
          </a:p>
          <a:p>
            <a:pPr marL="450850" lvl="1"/>
            <a:r>
              <a:rPr lang="zh-TW" altLang="en-US" dirty="0"/>
              <a:t>直屬於</a:t>
            </a:r>
            <a:r>
              <a:rPr lang="zh-TW" altLang="en-US" dirty="0">
                <a:solidFill>
                  <a:srgbClr val="FF0000"/>
                </a:solidFill>
              </a:rPr>
              <a:t>電資學院</a:t>
            </a:r>
            <a:endParaRPr lang="en-US" altLang="zh-TW" dirty="0">
              <a:solidFill>
                <a:srgbClr val="FF0000"/>
              </a:solidFill>
            </a:endParaRPr>
          </a:p>
          <a:p>
            <a:pPr marL="450850" lvl="1"/>
            <a:r>
              <a:rPr lang="zh-TW" altLang="en-US" dirty="0"/>
              <a:t>每年招收</a:t>
            </a:r>
            <a:r>
              <a:rPr lang="zh-TW" altLang="en-US" dirty="0">
                <a:solidFill>
                  <a:srgbClr val="FF0000"/>
                </a:solidFill>
              </a:rPr>
              <a:t>高中畢業生</a:t>
            </a:r>
            <a:endParaRPr lang="en-US" altLang="zh-TW" dirty="0">
              <a:solidFill>
                <a:srgbClr val="FF0000"/>
              </a:solidFill>
            </a:endParaRPr>
          </a:p>
          <a:p>
            <a:pPr marL="450850" lvl="1"/>
            <a:endParaRPr lang="en-US" altLang="zh-TW" dirty="0">
              <a:solidFill>
                <a:srgbClr val="FF0000"/>
              </a:solidFill>
            </a:endParaRPr>
          </a:p>
        </p:txBody>
      </p:sp>
      <p:sp>
        <p:nvSpPr>
          <p:cNvPr id="5" name="投影片編號版面配置區 4">
            <a:extLst>
              <a:ext uri="{FF2B5EF4-FFF2-40B4-BE49-F238E27FC236}">
                <a16:creationId xmlns:a16="http://schemas.microsoft.com/office/drawing/2014/main" id="{E80AC581-550E-49B0-8ACE-A00E4CD3CA02}"/>
              </a:ext>
            </a:extLst>
          </p:cNvPr>
          <p:cNvSpPr>
            <a:spLocks noGrp="1"/>
          </p:cNvSpPr>
          <p:nvPr>
            <p:ph type="sldNum" sz="quarter" idx="11"/>
          </p:nvPr>
        </p:nvSpPr>
        <p:spPr/>
        <p:txBody>
          <a:bodyPr/>
          <a:lstStyle/>
          <a:p>
            <a:pPr>
              <a:defRPr/>
            </a:pPr>
            <a:fld id="{AF41B513-81B1-4873-A301-0051AC0783A2}" type="slidenum">
              <a:rPr lang="ko-KR" altLang="en-US" smtClean="0"/>
              <a:pPr>
                <a:defRPr/>
              </a:pPr>
              <a:t>26</a:t>
            </a:fld>
            <a:endParaRPr lang="en-US" altLang="ko-KR"/>
          </a:p>
        </p:txBody>
      </p:sp>
      <p:sp>
        <p:nvSpPr>
          <p:cNvPr id="6" name="標題 1">
            <a:extLst>
              <a:ext uri="{FF2B5EF4-FFF2-40B4-BE49-F238E27FC236}">
                <a16:creationId xmlns:a16="http://schemas.microsoft.com/office/drawing/2014/main" id="{F53D90EC-2CD4-4D1F-89B7-C4FD2FC1767C}"/>
              </a:ext>
            </a:extLst>
          </p:cNvPr>
          <p:cNvSpPr txBox="1">
            <a:spLocks/>
          </p:cNvSpPr>
          <p:nvPr/>
        </p:nvSpPr>
        <p:spPr bwMode="white">
          <a:xfrm>
            <a:off x="4648200" y="404812"/>
            <a:ext cx="4038600" cy="720725"/>
          </a:xfrm>
          <a:prstGeom prst="rect">
            <a:avLst/>
          </a:prstGeom>
          <a:solidFill>
            <a:schemeClr val="accent1">
              <a:lumMod val="50000"/>
            </a:schemeClr>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C6D9F1"/>
                </a:solidFill>
                <a:latin typeface="Constantia" panose="02030602050306030303" pitchFamily="18" charset="0"/>
                <a:ea typeface="標楷體" panose="03000509000000000000" pitchFamily="65" charset="-120"/>
                <a:cs typeface="+mj-cs"/>
              </a:defRPr>
            </a:lvl1pPr>
            <a:lvl2pPr algn="l" rtl="0" eaLnBrk="0" fontAlgn="base" hangingPunct="0">
              <a:spcBef>
                <a:spcPct val="0"/>
              </a:spcBef>
              <a:spcAft>
                <a:spcPct val="0"/>
              </a:spcAft>
              <a:defRPr sz="3200" b="1">
                <a:solidFill>
                  <a:srgbClr val="C6D9F1"/>
                </a:solidFill>
                <a:latin typeface="Constantia" panose="02030602050306030303" pitchFamily="18" charset="0"/>
                <a:ea typeface="標楷體" panose="03000509000000000000" pitchFamily="65" charset="-120"/>
              </a:defRPr>
            </a:lvl2pPr>
            <a:lvl3pPr algn="l" rtl="0" eaLnBrk="0" fontAlgn="base" hangingPunct="0">
              <a:spcBef>
                <a:spcPct val="0"/>
              </a:spcBef>
              <a:spcAft>
                <a:spcPct val="0"/>
              </a:spcAft>
              <a:defRPr sz="3200" b="1">
                <a:solidFill>
                  <a:srgbClr val="C6D9F1"/>
                </a:solidFill>
                <a:latin typeface="Constantia" panose="02030602050306030303" pitchFamily="18" charset="0"/>
                <a:ea typeface="標楷體" panose="03000509000000000000" pitchFamily="65" charset="-120"/>
              </a:defRPr>
            </a:lvl3pPr>
            <a:lvl4pPr algn="l" rtl="0" eaLnBrk="0" fontAlgn="base" hangingPunct="0">
              <a:spcBef>
                <a:spcPct val="0"/>
              </a:spcBef>
              <a:spcAft>
                <a:spcPct val="0"/>
              </a:spcAft>
              <a:defRPr sz="3200" b="1">
                <a:solidFill>
                  <a:srgbClr val="C6D9F1"/>
                </a:solidFill>
                <a:latin typeface="Constantia" panose="02030602050306030303" pitchFamily="18" charset="0"/>
                <a:ea typeface="標楷體" panose="03000509000000000000" pitchFamily="65" charset="-120"/>
              </a:defRPr>
            </a:lvl4pPr>
            <a:lvl5pPr algn="l" rtl="0" eaLnBrk="0" fontAlgn="base" hangingPunct="0">
              <a:spcBef>
                <a:spcPct val="0"/>
              </a:spcBef>
              <a:spcAft>
                <a:spcPct val="0"/>
              </a:spcAft>
              <a:defRPr sz="3200" b="1">
                <a:solidFill>
                  <a:srgbClr val="C6D9F1"/>
                </a:solidFill>
                <a:latin typeface="Constantia" panose="02030602050306030303" pitchFamily="18" charset="0"/>
                <a:ea typeface="標楷體" panose="03000509000000000000" pitchFamily="65" charset="-120"/>
              </a:defRPr>
            </a:lvl5pPr>
            <a:lvl6pPr marL="457200" algn="l" rtl="0" eaLnBrk="1" fontAlgn="base" hangingPunct="1">
              <a:spcBef>
                <a:spcPct val="0"/>
              </a:spcBef>
              <a:spcAft>
                <a:spcPct val="0"/>
              </a:spcAft>
              <a:defRPr sz="3600" b="1">
                <a:solidFill>
                  <a:schemeClr val="tx2"/>
                </a:solidFill>
                <a:latin typeface="Arial" pitchFamily="34" charset="0"/>
              </a:defRPr>
            </a:lvl6pPr>
            <a:lvl7pPr marL="914400" algn="l" rtl="0" eaLnBrk="1" fontAlgn="base" hangingPunct="1">
              <a:spcBef>
                <a:spcPct val="0"/>
              </a:spcBef>
              <a:spcAft>
                <a:spcPct val="0"/>
              </a:spcAft>
              <a:defRPr sz="3600" b="1">
                <a:solidFill>
                  <a:schemeClr val="tx2"/>
                </a:solidFill>
                <a:latin typeface="Arial" pitchFamily="34" charset="0"/>
              </a:defRPr>
            </a:lvl7pPr>
            <a:lvl8pPr marL="1371600" algn="l" rtl="0" eaLnBrk="1" fontAlgn="base" hangingPunct="1">
              <a:spcBef>
                <a:spcPct val="0"/>
              </a:spcBef>
              <a:spcAft>
                <a:spcPct val="0"/>
              </a:spcAft>
              <a:defRPr sz="3600" b="1">
                <a:solidFill>
                  <a:schemeClr val="tx2"/>
                </a:solidFill>
                <a:latin typeface="Arial" pitchFamily="34" charset="0"/>
              </a:defRPr>
            </a:lvl8pPr>
            <a:lvl9pPr marL="1828800" algn="l" rtl="0" eaLnBrk="1" fontAlgn="base" hangingPunct="1">
              <a:spcBef>
                <a:spcPct val="0"/>
              </a:spcBef>
              <a:spcAft>
                <a:spcPct val="0"/>
              </a:spcAft>
              <a:defRPr sz="3600" b="1">
                <a:solidFill>
                  <a:schemeClr val="tx2"/>
                </a:solidFill>
                <a:latin typeface="Arial" pitchFamily="34" charset="0"/>
              </a:defRPr>
            </a:lvl9pPr>
          </a:lstStyle>
          <a:p>
            <a:pPr algn="ctr"/>
            <a:r>
              <a:rPr kumimoji="0" lang="zh-TW" altLang="en-US" kern="0" dirty="0">
                <a:latin typeface="CircleFont" panose="02010600010101010101" pitchFamily="2" charset="-122"/>
                <a:ea typeface="CircleFont" panose="02010600010101010101" pitchFamily="2" charset="-122"/>
              </a:rPr>
              <a:t>電資學士班</a:t>
            </a:r>
          </a:p>
        </p:txBody>
      </p:sp>
      <p:pic>
        <p:nvPicPr>
          <p:cNvPr id="29698" name="Picture 2" descr="張院長">
            <a:extLst>
              <a:ext uri="{FF2B5EF4-FFF2-40B4-BE49-F238E27FC236}">
                <a16:creationId xmlns:a16="http://schemas.microsoft.com/office/drawing/2014/main" id="{DCBAB75E-93C4-4570-BC01-E0D8E6CE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599" y="4077072"/>
            <a:ext cx="1806201" cy="2131909"/>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AD7C594E-8E5F-4100-A19A-148D4FAC2FDA}"/>
              </a:ext>
            </a:extLst>
          </p:cNvPr>
          <p:cNvSpPr txBox="1"/>
          <p:nvPr/>
        </p:nvSpPr>
        <p:spPr>
          <a:xfrm>
            <a:off x="491004" y="5454184"/>
            <a:ext cx="2236510" cy="830997"/>
          </a:xfrm>
          <a:prstGeom prst="rect">
            <a:avLst/>
          </a:prstGeom>
          <a:noFill/>
        </p:spPr>
        <p:txBody>
          <a:bodyPr wrap="none" rtlCol="0">
            <a:spAutoFit/>
          </a:bodyPr>
          <a:lstStyle/>
          <a:p>
            <a:r>
              <a:rPr lang="zh-TW" altLang="en-US" sz="1600" b="1" i="0" dirty="0">
                <a:solidFill>
                  <a:srgbClr val="000000"/>
                </a:solidFill>
                <a:effectLst/>
                <a:latin typeface="微軟正黑體" panose="020B0604030504040204" pitchFamily="34" charset="-120"/>
                <a:ea typeface="微軟正黑體" panose="020B0604030504040204" pitchFamily="34" charset="-120"/>
              </a:rPr>
              <a:t>電資學院院長</a:t>
            </a:r>
            <a:endParaRPr lang="zh-TW" altLang="en-US" sz="1600" b="0" i="0" dirty="0">
              <a:solidFill>
                <a:srgbClr val="333333"/>
              </a:solidFill>
              <a:effectLst/>
              <a:latin typeface="微軟正黑體" panose="020B0604030504040204" pitchFamily="34" charset="-120"/>
              <a:ea typeface="微軟正黑體" panose="020B0604030504040204" pitchFamily="34" charset="-120"/>
            </a:endParaRPr>
          </a:p>
          <a:p>
            <a:pPr algn="l"/>
            <a:r>
              <a:rPr lang="zh-TW" altLang="en-US" sz="3200" b="1" i="0" dirty="0">
                <a:solidFill>
                  <a:srgbClr val="333333"/>
                </a:solidFill>
                <a:effectLst/>
                <a:latin typeface="微軟正黑體" panose="020B0604030504040204" pitchFamily="34" charset="-120"/>
                <a:ea typeface="微軟正黑體" panose="020B0604030504040204" pitchFamily="34" charset="-120"/>
              </a:rPr>
              <a:t>張陽郎</a:t>
            </a:r>
            <a:r>
              <a:rPr lang="zh-TW" altLang="en-US" sz="3200" b="1" i="0" dirty="0">
                <a:solidFill>
                  <a:srgbClr val="000000"/>
                </a:solidFill>
                <a:effectLst/>
                <a:latin typeface="微軟正黑體" panose="020B0604030504040204" pitchFamily="34" charset="-120"/>
                <a:ea typeface="微軟正黑體" panose="020B0604030504040204" pitchFamily="34" charset="-120"/>
              </a:rPr>
              <a:t>教授</a:t>
            </a:r>
            <a:endParaRPr lang="en-US" altLang="zh-TW" sz="3200" b="1" i="0" dirty="0">
              <a:solidFill>
                <a:srgbClr val="0000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00949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校園導覽圖,請點選即可放大">
            <a:extLst>
              <a:ext uri="{FF2B5EF4-FFF2-40B4-BE49-F238E27FC236}">
                <a16:creationId xmlns:a16="http://schemas.microsoft.com/office/drawing/2014/main" id="{394ED3F9-73B9-4CD5-B046-9C0B92524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1628775"/>
            <a:ext cx="8486775"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標題 1">
            <a:extLst>
              <a:ext uri="{FF2B5EF4-FFF2-40B4-BE49-F238E27FC236}">
                <a16:creationId xmlns:a16="http://schemas.microsoft.com/office/drawing/2014/main" id="{389EF5C0-EE50-41D2-9CED-6C2E4013373C}"/>
              </a:ext>
            </a:extLst>
          </p:cNvPr>
          <p:cNvSpPr>
            <a:spLocks noGrp="1"/>
          </p:cNvSpPr>
          <p:nvPr>
            <p:ph type="title"/>
          </p:nvPr>
        </p:nvSpPr>
        <p:spPr/>
        <p:txBody>
          <a:bodyPr/>
          <a:lstStyle/>
          <a:p>
            <a:pPr algn="ctr" eaLnBrk="1" hangingPunct="1"/>
            <a:r>
              <a:rPr lang="zh-TW" altLang="en-US">
                <a:latin typeface="標楷體" panose="03000509000000000000" pitchFamily="65" charset="-120"/>
              </a:rPr>
              <a:t>電資學院</a:t>
            </a:r>
          </a:p>
        </p:txBody>
      </p:sp>
      <p:sp>
        <p:nvSpPr>
          <p:cNvPr id="23556" name="頁尾版面配置區 3">
            <a:extLst>
              <a:ext uri="{FF2B5EF4-FFF2-40B4-BE49-F238E27FC236}">
                <a16:creationId xmlns:a16="http://schemas.microsoft.com/office/drawing/2014/main" id="{2C310F9F-4911-476A-AA92-175DC572FACC}"/>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5" name="矩形 4">
            <a:extLst>
              <a:ext uri="{FF2B5EF4-FFF2-40B4-BE49-F238E27FC236}">
                <a16:creationId xmlns:a16="http://schemas.microsoft.com/office/drawing/2014/main" id="{0BC78334-1C10-431F-99F4-FC31B3E32771}"/>
              </a:ext>
            </a:extLst>
          </p:cNvPr>
          <p:cNvSpPr>
            <a:spLocks noChangeArrowheads="1"/>
          </p:cNvSpPr>
          <p:nvPr/>
        </p:nvSpPr>
        <p:spPr bwMode="auto">
          <a:xfrm>
            <a:off x="7534275" y="4673600"/>
            <a:ext cx="935038" cy="360363"/>
          </a:xfrm>
          <a:prstGeom prst="rect">
            <a:avLst/>
          </a:prstGeom>
          <a:solidFill>
            <a:schemeClr val="bg1"/>
          </a:solidFill>
          <a:ln w="38100" algn="ctr">
            <a:solidFill>
              <a:srgbClr val="FF0000"/>
            </a:solidFill>
            <a:round/>
            <a:headEnd/>
            <a:tailEnd/>
          </a:ln>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ctr">
              <a:spcBef>
                <a:spcPct val="0"/>
              </a:spcBef>
              <a:buClrTx/>
              <a:buSzTx/>
              <a:buFontTx/>
              <a:buNone/>
            </a:pPr>
            <a:r>
              <a:rPr kumimoji="0" lang="zh-TW" altLang="en-US" sz="1800" b="1">
                <a:solidFill>
                  <a:srgbClr val="FF0000"/>
                </a:solidFill>
                <a:latin typeface="標楷體" panose="03000509000000000000" pitchFamily="65" charset="-120"/>
                <a:ea typeface="標楷體" panose="03000509000000000000" pitchFamily="65" charset="-120"/>
              </a:rPr>
              <a:t>光電系</a:t>
            </a:r>
          </a:p>
        </p:txBody>
      </p:sp>
      <p:sp>
        <p:nvSpPr>
          <p:cNvPr id="7" name="矩形 6">
            <a:extLst>
              <a:ext uri="{FF2B5EF4-FFF2-40B4-BE49-F238E27FC236}">
                <a16:creationId xmlns:a16="http://schemas.microsoft.com/office/drawing/2014/main" id="{70D5FFC3-2C77-4D24-BF77-66FB728E342C}"/>
              </a:ext>
            </a:extLst>
          </p:cNvPr>
          <p:cNvSpPr>
            <a:spLocks noChangeArrowheads="1"/>
          </p:cNvSpPr>
          <p:nvPr/>
        </p:nvSpPr>
        <p:spPr bwMode="auto">
          <a:xfrm>
            <a:off x="1863725" y="2081213"/>
            <a:ext cx="936625" cy="360362"/>
          </a:xfrm>
          <a:prstGeom prst="rect">
            <a:avLst/>
          </a:prstGeom>
          <a:solidFill>
            <a:schemeClr val="bg1"/>
          </a:solidFill>
          <a:ln w="38100" algn="ctr">
            <a:solidFill>
              <a:srgbClr val="FF0000"/>
            </a:solidFill>
            <a:round/>
            <a:headEnd/>
            <a:tailEnd/>
          </a:ln>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ctr">
              <a:spcBef>
                <a:spcPct val="0"/>
              </a:spcBef>
              <a:buClrTx/>
              <a:buSzTx/>
              <a:buFontTx/>
              <a:buNone/>
            </a:pPr>
            <a:r>
              <a:rPr kumimoji="0" lang="zh-TW" altLang="en-US" sz="1800" b="1">
                <a:solidFill>
                  <a:srgbClr val="FF0000"/>
                </a:solidFill>
                <a:latin typeface="標楷體" panose="03000509000000000000" pitchFamily="65" charset="-120"/>
                <a:ea typeface="標楷體" panose="03000509000000000000" pitchFamily="65" charset="-120"/>
              </a:rPr>
              <a:t>資工系</a:t>
            </a:r>
          </a:p>
        </p:txBody>
      </p:sp>
      <p:sp>
        <p:nvSpPr>
          <p:cNvPr id="8" name="矩形 7">
            <a:extLst>
              <a:ext uri="{FF2B5EF4-FFF2-40B4-BE49-F238E27FC236}">
                <a16:creationId xmlns:a16="http://schemas.microsoft.com/office/drawing/2014/main" id="{C8F7146C-A9B6-4BBC-9993-EEEFA709FC5C}"/>
              </a:ext>
            </a:extLst>
          </p:cNvPr>
          <p:cNvSpPr>
            <a:spLocks noChangeArrowheads="1"/>
          </p:cNvSpPr>
          <p:nvPr/>
        </p:nvSpPr>
        <p:spPr bwMode="auto">
          <a:xfrm>
            <a:off x="5157788" y="4100512"/>
            <a:ext cx="936625" cy="360363"/>
          </a:xfrm>
          <a:prstGeom prst="rect">
            <a:avLst/>
          </a:prstGeom>
          <a:solidFill>
            <a:schemeClr val="bg1"/>
          </a:solidFill>
          <a:ln w="38100" algn="ctr">
            <a:solidFill>
              <a:srgbClr val="FF0000"/>
            </a:solidFill>
            <a:round/>
            <a:headEnd/>
            <a:tailEnd/>
          </a:ln>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ctr">
              <a:spcBef>
                <a:spcPct val="0"/>
              </a:spcBef>
              <a:buClrTx/>
              <a:buSzTx/>
              <a:buFontTx/>
              <a:buNone/>
            </a:pPr>
            <a:r>
              <a:rPr kumimoji="0" lang="zh-TW" altLang="en-US" sz="1800" b="1" dirty="0">
                <a:solidFill>
                  <a:srgbClr val="FF0000"/>
                </a:solidFill>
                <a:latin typeface="標楷體" panose="03000509000000000000" pitchFamily="65" charset="-120"/>
                <a:ea typeface="標楷體" panose="03000509000000000000" pitchFamily="65" charset="-120"/>
              </a:rPr>
              <a:t>電機系</a:t>
            </a:r>
          </a:p>
        </p:txBody>
      </p:sp>
      <p:sp>
        <p:nvSpPr>
          <p:cNvPr id="9" name="矩形 8">
            <a:extLst>
              <a:ext uri="{FF2B5EF4-FFF2-40B4-BE49-F238E27FC236}">
                <a16:creationId xmlns:a16="http://schemas.microsoft.com/office/drawing/2014/main" id="{AA46B89A-18BC-416B-BFCF-BDBA7EBD048D}"/>
              </a:ext>
            </a:extLst>
          </p:cNvPr>
          <p:cNvSpPr>
            <a:spLocks noChangeArrowheads="1"/>
          </p:cNvSpPr>
          <p:nvPr/>
        </p:nvSpPr>
        <p:spPr bwMode="auto">
          <a:xfrm>
            <a:off x="5157788" y="3665538"/>
            <a:ext cx="936625" cy="360362"/>
          </a:xfrm>
          <a:prstGeom prst="rect">
            <a:avLst/>
          </a:prstGeom>
          <a:solidFill>
            <a:schemeClr val="bg1"/>
          </a:solidFill>
          <a:ln w="38100" algn="ctr">
            <a:solidFill>
              <a:srgbClr val="FF0000"/>
            </a:solidFill>
            <a:round/>
            <a:headEnd/>
            <a:tailEnd/>
          </a:ln>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ctr">
              <a:spcBef>
                <a:spcPct val="0"/>
              </a:spcBef>
              <a:buClrTx/>
              <a:buSzTx/>
              <a:buFontTx/>
              <a:buNone/>
            </a:pPr>
            <a:r>
              <a:rPr kumimoji="0" lang="zh-TW" altLang="en-US" sz="1800" b="1">
                <a:solidFill>
                  <a:srgbClr val="FF0000"/>
                </a:solidFill>
                <a:latin typeface="標楷體" panose="03000509000000000000" pitchFamily="65" charset="-120"/>
                <a:ea typeface="標楷體" panose="03000509000000000000" pitchFamily="65" charset="-120"/>
              </a:rPr>
              <a:t>電子系</a:t>
            </a:r>
          </a:p>
        </p:txBody>
      </p:sp>
      <p:sp>
        <p:nvSpPr>
          <p:cNvPr id="4" name="投影片編號版面配置區 3">
            <a:extLst>
              <a:ext uri="{FF2B5EF4-FFF2-40B4-BE49-F238E27FC236}">
                <a16:creationId xmlns:a16="http://schemas.microsoft.com/office/drawing/2014/main" id="{44BD4789-5B77-4942-A35C-684852906A9E}"/>
              </a:ext>
            </a:extLst>
          </p:cNvPr>
          <p:cNvSpPr>
            <a:spLocks noGrp="1"/>
          </p:cNvSpPr>
          <p:nvPr>
            <p:ph type="sldNum" sz="quarter" idx="11"/>
          </p:nvPr>
        </p:nvSpPr>
        <p:spPr/>
        <p:txBody>
          <a:bodyPr/>
          <a:lstStyle>
            <a:lvl1pPr eaLnBrk="0" hangingPunct="0">
              <a:defRPr kumimoji="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eaLnBrk="1" hangingPunct="1">
              <a:defRPr/>
            </a:pPr>
            <a:r>
              <a:rPr kumimoji="0" lang="en-US" altLang="ko-KR">
                <a:latin typeface="Verdana" panose="020B0604030504040204" pitchFamily="34" charset="0"/>
                <a:ea typeface="Gulim" pitchFamily="34" charset="-127"/>
              </a:rPr>
              <a:t>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內容版面配置區 2">
            <a:extLst>
              <a:ext uri="{FF2B5EF4-FFF2-40B4-BE49-F238E27FC236}">
                <a16:creationId xmlns:a16="http://schemas.microsoft.com/office/drawing/2014/main" id="{4ADBCC4F-9993-4ED1-8DE0-2A250BD298E7}"/>
              </a:ext>
            </a:extLst>
          </p:cNvPr>
          <p:cNvSpPr>
            <a:spLocks noGrp="1"/>
          </p:cNvSpPr>
          <p:nvPr>
            <p:ph idx="1"/>
          </p:nvPr>
        </p:nvSpPr>
        <p:spPr>
          <a:xfrm>
            <a:off x="4767509" y="1412776"/>
            <a:ext cx="4104134" cy="3168650"/>
          </a:xfrm>
        </p:spPr>
        <p:txBody>
          <a:bodyPr/>
          <a:lstStyle/>
          <a:p>
            <a:pPr marL="136525" indent="-179388" eaLnBrk="1" hangingPunct="1"/>
            <a:r>
              <a:rPr lang="zh-TW" altLang="en-US" dirty="0">
                <a:solidFill>
                  <a:srgbClr val="FF0000"/>
                </a:solidFill>
              </a:rPr>
              <a:t>電資學院專任教師</a:t>
            </a:r>
            <a:endParaRPr lang="en-US" altLang="zh-TW" dirty="0">
              <a:cs typeface="Times New Roman" panose="02020603050405020304" pitchFamily="18" charset="0"/>
            </a:endParaRPr>
          </a:p>
          <a:p>
            <a:pPr marL="536575" lvl="1" indent="-179388" eaLnBrk="1" hangingPunct="1"/>
            <a:r>
              <a:rPr lang="en-US" altLang="zh-TW" dirty="0">
                <a:cs typeface="Times New Roman" panose="02020603050405020304" pitchFamily="18" charset="0"/>
              </a:rPr>
              <a:t> 32</a:t>
            </a:r>
            <a:r>
              <a:rPr lang="zh-TW" altLang="en-US" dirty="0">
                <a:cs typeface="Times New Roman" panose="02020603050405020304" pitchFamily="18" charset="0"/>
              </a:rPr>
              <a:t>位</a:t>
            </a:r>
            <a:r>
              <a:rPr lang="en-US" altLang="zh-TW" dirty="0">
                <a:cs typeface="Times New Roman" panose="02020603050405020304" pitchFamily="18" charset="0"/>
              </a:rPr>
              <a:t>	</a:t>
            </a:r>
            <a:r>
              <a:rPr lang="zh-TW" altLang="en-US" dirty="0">
                <a:cs typeface="Times New Roman" panose="02020603050405020304" pitchFamily="18" charset="0"/>
              </a:rPr>
              <a:t>留美博士</a:t>
            </a:r>
          </a:p>
          <a:p>
            <a:pPr marL="536575" lvl="1" indent="-179388" eaLnBrk="1" hangingPunct="1"/>
            <a:r>
              <a:rPr lang="en-US" altLang="zh-TW" dirty="0">
                <a:cs typeface="Times New Roman" panose="02020603050405020304" pitchFamily="18" charset="0"/>
              </a:rPr>
              <a:t>   5</a:t>
            </a:r>
            <a:r>
              <a:rPr lang="zh-TW" altLang="en-US" dirty="0">
                <a:cs typeface="Times New Roman" panose="02020603050405020304" pitchFamily="18" charset="0"/>
              </a:rPr>
              <a:t>位</a:t>
            </a:r>
            <a:r>
              <a:rPr lang="en-US" altLang="zh-TW" dirty="0">
                <a:cs typeface="Times New Roman" panose="02020603050405020304" pitchFamily="18" charset="0"/>
              </a:rPr>
              <a:t>	</a:t>
            </a:r>
            <a:r>
              <a:rPr lang="zh-TW" altLang="en-US" dirty="0">
                <a:cs typeface="Times New Roman" panose="02020603050405020304" pitchFamily="18" charset="0"/>
              </a:rPr>
              <a:t>留英博士</a:t>
            </a:r>
          </a:p>
          <a:p>
            <a:pPr marL="536575" lvl="1" indent="-179388" eaLnBrk="1" hangingPunct="1"/>
            <a:r>
              <a:rPr lang="en-US" altLang="zh-TW" dirty="0">
                <a:cs typeface="Times New Roman" panose="02020603050405020304" pitchFamily="18" charset="0"/>
              </a:rPr>
              <a:t>   1</a:t>
            </a:r>
            <a:r>
              <a:rPr lang="zh-TW" altLang="en-US" dirty="0">
                <a:cs typeface="Times New Roman" panose="02020603050405020304" pitchFamily="18" charset="0"/>
              </a:rPr>
              <a:t>位</a:t>
            </a:r>
            <a:r>
              <a:rPr lang="en-US" altLang="zh-TW" dirty="0">
                <a:cs typeface="Times New Roman" panose="02020603050405020304" pitchFamily="18" charset="0"/>
              </a:rPr>
              <a:t>	</a:t>
            </a:r>
            <a:r>
              <a:rPr lang="zh-TW" altLang="en-US" dirty="0">
                <a:cs typeface="Times New Roman" panose="02020603050405020304" pitchFamily="18" charset="0"/>
              </a:rPr>
              <a:t>留日博士</a:t>
            </a:r>
          </a:p>
          <a:p>
            <a:pPr marL="536575" lvl="1" indent="-179388" eaLnBrk="1" hangingPunct="1"/>
            <a:r>
              <a:rPr lang="en-US" altLang="zh-TW" dirty="0">
                <a:cs typeface="Times New Roman" panose="02020603050405020304" pitchFamily="18" charset="0"/>
              </a:rPr>
              <a:t> 30</a:t>
            </a:r>
            <a:r>
              <a:rPr lang="zh-TW" altLang="en-US" dirty="0">
                <a:cs typeface="Times New Roman" panose="02020603050405020304" pitchFamily="18" charset="0"/>
              </a:rPr>
              <a:t>位</a:t>
            </a:r>
            <a:r>
              <a:rPr lang="en-US" altLang="zh-TW" dirty="0">
                <a:cs typeface="Times New Roman" panose="02020603050405020304" pitchFamily="18" charset="0"/>
              </a:rPr>
              <a:t>	</a:t>
            </a:r>
            <a:r>
              <a:rPr lang="zh-TW" altLang="en-US" dirty="0">
                <a:cs typeface="Times New Roman" panose="02020603050405020304" pitchFamily="18" charset="0"/>
              </a:rPr>
              <a:t>台大博士</a:t>
            </a:r>
          </a:p>
          <a:p>
            <a:pPr marL="536575" lvl="1" indent="-179388" eaLnBrk="1" hangingPunct="1"/>
            <a:r>
              <a:rPr lang="en-US" altLang="zh-TW" dirty="0">
                <a:cs typeface="Times New Roman" panose="02020603050405020304" pitchFamily="18" charset="0"/>
              </a:rPr>
              <a:t> 24</a:t>
            </a:r>
            <a:r>
              <a:rPr lang="zh-TW" altLang="en-US" dirty="0">
                <a:cs typeface="Times New Roman" panose="02020603050405020304" pitchFamily="18" charset="0"/>
              </a:rPr>
              <a:t>位</a:t>
            </a:r>
            <a:r>
              <a:rPr lang="en-US" altLang="zh-TW" dirty="0">
                <a:cs typeface="Times New Roman" panose="02020603050405020304" pitchFamily="18" charset="0"/>
              </a:rPr>
              <a:t>	</a:t>
            </a:r>
            <a:r>
              <a:rPr lang="zh-TW" altLang="en-US" dirty="0">
                <a:cs typeface="Times New Roman" panose="02020603050405020304" pitchFamily="18" charset="0"/>
              </a:rPr>
              <a:t>清交成博士</a:t>
            </a:r>
          </a:p>
        </p:txBody>
      </p:sp>
      <p:graphicFrame>
        <p:nvGraphicFramePr>
          <p:cNvPr id="27651" name="圖表 6">
            <a:extLst>
              <a:ext uri="{FF2B5EF4-FFF2-40B4-BE49-F238E27FC236}">
                <a16:creationId xmlns:a16="http://schemas.microsoft.com/office/drawing/2014/main" id="{F181F195-7452-4858-98C5-829D41BC144E}"/>
              </a:ext>
            </a:extLst>
          </p:cNvPr>
          <p:cNvGraphicFramePr>
            <a:graphicFrameLocks/>
          </p:cNvGraphicFramePr>
          <p:nvPr>
            <p:extLst>
              <p:ext uri="{D42A27DB-BD31-4B8C-83A1-F6EECF244321}">
                <p14:modId xmlns:p14="http://schemas.microsoft.com/office/powerpoint/2010/main" val="3105920330"/>
              </p:ext>
            </p:extLst>
          </p:nvPr>
        </p:nvGraphicFramePr>
        <p:xfrm>
          <a:off x="-1260648" y="1125538"/>
          <a:ext cx="6912347" cy="5184427"/>
        </p:xfrm>
        <a:graphic>
          <a:graphicData uri="http://schemas.openxmlformats.org/presentationml/2006/ole">
            <mc:AlternateContent xmlns:mc="http://schemas.openxmlformats.org/markup-compatibility/2006">
              <mc:Choice xmlns:v="urn:schemas-microsoft-com:vml" Requires="v">
                <p:oleObj spid="_x0000_s28011" name="圖表" r:id="rId3" imgW="5962405" imgH="4688230" progId="Excel.Chart.8">
                  <p:embed/>
                </p:oleObj>
              </mc:Choice>
              <mc:Fallback>
                <p:oleObj name="圖表" r:id="rId3" imgW="5962405" imgH="4688230" progId="Excel.Chart.8">
                  <p:embed/>
                  <p:pic>
                    <p:nvPicPr>
                      <p:cNvPr id="0" name="圖表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648" y="1125538"/>
                        <a:ext cx="6912347" cy="5184427"/>
                      </a:xfrm>
                      <a:prstGeom prst="rect">
                        <a:avLst/>
                      </a:prstGeom>
                      <a:noFill/>
                      <a:ln>
                        <a:noFill/>
                      </a:ln>
                    </p:spPr>
                  </p:pic>
                </p:oleObj>
              </mc:Fallback>
            </mc:AlternateContent>
          </a:graphicData>
        </a:graphic>
      </p:graphicFrame>
      <p:sp>
        <p:nvSpPr>
          <p:cNvPr id="27652" name="標題 9">
            <a:extLst>
              <a:ext uri="{FF2B5EF4-FFF2-40B4-BE49-F238E27FC236}">
                <a16:creationId xmlns:a16="http://schemas.microsoft.com/office/drawing/2014/main" id="{B02C09A2-B447-4E54-8550-00FFFB185259}"/>
              </a:ext>
            </a:extLst>
          </p:cNvPr>
          <p:cNvSpPr>
            <a:spLocks noGrp="1"/>
          </p:cNvSpPr>
          <p:nvPr>
            <p:ph type="title"/>
          </p:nvPr>
        </p:nvSpPr>
        <p:spPr/>
        <p:txBody>
          <a:bodyPr/>
          <a:lstStyle/>
          <a:p>
            <a:pPr algn="ctr" eaLnBrk="1" hangingPunct="1"/>
            <a:r>
              <a:rPr lang="zh-TW" altLang="en-US" dirty="0">
                <a:latin typeface="標楷體" panose="03000509000000000000" pitchFamily="65" charset="-120"/>
              </a:rPr>
              <a:t>電資學院 師資學歷</a:t>
            </a:r>
          </a:p>
        </p:txBody>
      </p:sp>
      <p:sp>
        <p:nvSpPr>
          <p:cNvPr id="27653" name="頁尾版面配置區 3">
            <a:extLst>
              <a:ext uri="{FF2B5EF4-FFF2-40B4-BE49-F238E27FC236}">
                <a16:creationId xmlns:a16="http://schemas.microsoft.com/office/drawing/2014/main" id="{9F048927-0984-4F7A-B5DF-B6936084AC00}"/>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4" name="投影片編號版面配置區 3">
            <a:extLst>
              <a:ext uri="{FF2B5EF4-FFF2-40B4-BE49-F238E27FC236}">
                <a16:creationId xmlns:a16="http://schemas.microsoft.com/office/drawing/2014/main" id="{B72DC5A3-94CD-4CA3-A53B-0FA690EC0A3A}"/>
              </a:ext>
            </a:extLst>
          </p:cNvPr>
          <p:cNvSpPr>
            <a:spLocks noGrp="1"/>
          </p:cNvSpPr>
          <p:nvPr>
            <p:ph type="sldNum" sz="quarter" idx="11"/>
          </p:nvPr>
        </p:nvSpPr>
        <p:spPr/>
        <p:txBody>
          <a:bodyPr/>
          <a:lstStyle>
            <a:lvl1pPr eaLnBrk="0" hangingPunct="0">
              <a:defRPr kumimoji="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eaLnBrk="1" hangingPunct="1">
              <a:defRPr/>
            </a:pPr>
            <a:r>
              <a:rPr kumimoji="0" lang="en-US" altLang="ko-KR">
                <a:latin typeface="Verdana" panose="020B0604030504040204" pitchFamily="34" charset="0"/>
                <a:ea typeface="Gulim" pitchFamily="34" charset="-127"/>
              </a:rPr>
              <a:t>9</a:t>
            </a:r>
          </a:p>
        </p:txBody>
      </p:sp>
      <p:pic>
        <p:nvPicPr>
          <p:cNvPr id="8" name="Picture 6" descr="卒業式のイラスト「卒業証書」">
            <a:extLst>
              <a:ext uri="{FF2B5EF4-FFF2-40B4-BE49-F238E27FC236}">
                <a16:creationId xmlns:a16="http://schemas.microsoft.com/office/drawing/2014/main" id="{C2550ABE-CA07-4077-B057-BF2F5676A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7965" y="4502334"/>
            <a:ext cx="2392362" cy="1883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zh-TW" altLang="en-US" sz="7200" dirty="0">
                <a:solidFill>
                  <a:srgbClr val="C00000"/>
                </a:solidFill>
              </a:rPr>
              <a:t>電資學士班</a:t>
            </a:r>
            <a:endParaRPr lang="en-US" altLang="zh-TW" sz="7200" dirty="0">
              <a:solidFill>
                <a:srgbClr val="C00000"/>
              </a:solidFill>
            </a:endParaRPr>
          </a:p>
          <a:p>
            <a:pPr marL="0" indent="0" algn="ctr" eaLnBrk="1" hangingPunct="1">
              <a:buNone/>
            </a:pPr>
            <a:endParaRPr lang="en-US" altLang="zh-TW" sz="7200" dirty="0">
              <a:solidFill>
                <a:srgbClr val="C00000"/>
              </a:solidFill>
            </a:endParaRPr>
          </a:p>
          <a:p>
            <a:pPr marL="0" indent="0" algn="ctr" eaLnBrk="1" hangingPunct="1">
              <a:buNone/>
            </a:pPr>
            <a:r>
              <a:rPr lang="zh-TW" altLang="en-US" sz="7200" dirty="0">
                <a:solidFill>
                  <a:srgbClr val="C00000"/>
                </a:solidFill>
              </a:rPr>
              <a:t>特色</a:t>
            </a:r>
            <a:endParaRPr lang="en-US" altLang="zh-TW" sz="7200" dirty="0">
              <a:solidFill>
                <a:srgbClr val="C00000"/>
              </a:solidFill>
              <a:latin typeface="標楷體" panose="03000509000000000000" pitchFamily="65" charset="-120"/>
              <a:ea typeface="標楷體" panose="03000509000000000000" pitchFamily="65" charset="-120"/>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302554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en-US" altLang="zh-TW" sz="3600" dirty="0">
                <a:latin typeface="CircleFont" panose="02010600010101010101" pitchFamily="2" charset="-122"/>
                <a:ea typeface="CircleFont" panose="02010600010101010101" pitchFamily="2" charset="-122"/>
              </a:rPr>
              <a:t>Circle Font</a:t>
            </a:r>
            <a:endParaRPr lang="zh-TW" altLang="en-US" sz="3600" dirty="0">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371600"/>
            <a:ext cx="3250704" cy="4953000"/>
          </a:xfrm>
        </p:spPr>
        <p:txBody>
          <a:bodyPr/>
          <a:lstStyle/>
          <a:p>
            <a:pPr marL="0" indent="0">
              <a:buNone/>
            </a:pPr>
            <a:r>
              <a:rPr lang="zh-TW" altLang="en-US" sz="2400" dirty="0"/>
              <a:t>國立新竹女子高級中學</a:t>
            </a:r>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3</a:t>
            </a:fld>
            <a:endParaRPr lang="en-US" altLang="ko-KR"/>
          </a:p>
        </p:txBody>
      </p:sp>
      <p:sp>
        <p:nvSpPr>
          <p:cNvPr id="6" name="內容版面配置區 2">
            <a:extLst>
              <a:ext uri="{FF2B5EF4-FFF2-40B4-BE49-F238E27FC236}">
                <a16:creationId xmlns:a16="http://schemas.microsoft.com/office/drawing/2014/main" id="{E21590E7-0D6A-4C67-BEFA-902EDD4F9276}"/>
              </a:ext>
            </a:extLst>
          </p:cNvPr>
          <p:cNvSpPr txBox="1">
            <a:spLocks/>
          </p:cNvSpPr>
          <p:nvPr/>
        </p:nvSpPr>
        <p:spPr bwMode="auto">
          <a:xfrm>
            <a:off x="3174317" y="2624682"/>
            <a:ext cx="2818656"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標楷體" panose="03000509000000000000" pitchFamily="65" charset="-120"/>
                <a:ea typeface="標楷體" panose="03000509000000000000" pitchFamily="65" charset="-120"/>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marL="0" indent="0">
              <a:buNone/>
            </a:pPr>
            <a:r>
              <a:rPr kumimoji="0" lang="zh-TW" altLang="en-US" sz="2400" kern="0" dirty="0">
                <a:latin typeface="CircleFont" panose="02010600010101010101" pitchFamily="2" charset="-122"/>
                <a:ea typeface="CircleFont" panose="02010600010101010101" pitchFamily="2" charset="-122"/>
              </a:rPr>
              <a:t>國立彰化師範大學</a:t>
            </a:r>
          </a:p>
        </p:txBody>
      </p:sp>
      <p:sp>
        <p:nvSpPr>
          <p:cNvPr id="7" name="內容版面配置區 2">
            <a:extLst>
              <a:ext uri="{FF2B5EF4-FFF2-40B4-BE49-F238E27FC236}">
                <a16:creationId xmlns:a16="http://schemas.microsoft.com/office/drawing/2014/main" id="{3600B394-C07F-4694-A15F-67AC95ABD288}"/>
              </a:ext>
            </a:extLst>
          </p:cNvPr>
          <p:cNvSpPr txBox="1">
            <a:spLocks/>
          </p:cNvSpPr>
          <p:nvPr/>
        </p:nvSpPr>
        <p:spPr bwMode="auto">
          <a:xfrm>
            <a:off x="6227763" y="1828800"/>
            <a:ext cx="2818656"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標楷體" panose="03000509000000000000" pitchFamily="65" charset="-120"/>
                <a:ea typeface="標楷體" panose="03000509000000000000" pitchFamily="65" charset="-120"/>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r>
              <a:rPr kumimoji="0" lang="en-US" altLang="zh-TW" sz="2400" kern="0" dirty="0">
                <a:latin typeface="CircleFont" panose="02010600010101010101" pitchFamily="2" charset="-122"/>
                <a:ea typeface="CircleFont" panose="02010600010101010101" pitchFamily="2" charset="-122"/>
              </a:rPr>
              <a:t>Taipei Tech</a:t>
            </a:r>
            <a:endParaRPr kumimoji="0" lang="zh-TW" altLang="en-US" sz="2400" kern="0" dirty="0">
              <a:latin typeface="CircleFont" panose="02010600010101010101" pitchFamily="2" charset="-122"/>
              <a:ea typeface="CircleFont" panose="02010600010101010101" pitchFamily="2" charset="-122"/>
            </a:endParaRPr>
          </a:p>
        </p:txBody>
      </p:sp>
      <p:pic>
        <p:nvPicPr>
          <p:cNvPr id="9" name="圖片 8">
            <a:extLst>
              <a:ext uri="{FF2B5EF4-FFF2-40B4-BE49-F238E27FC236}">
                <a16:creationId xmlns:a16="http://schemas.microsoft.com/office/drawing/2014/main" id="{2D243D67-E9D7-4137-BF1E-6265B4AF1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2453925"/>
            <a:ext cx="1760618" cy="2241403"/>
          </a:xfrm>
          <a:prstGeom prst="rect">
            <a:avLst/>
          </a:prstGeom>
        </p:spPr>
      </p:pic>
      <p:pic>
        <p:nvPicPr>
          <p:cNvPr id="12" name="圖片 11">
            <a:extLst>
              <a:ext uri="{FF2B5EF4-FFF2-40B4-BE49-F238E27FC236}">
                <a16:creationId xmlns:a16="http://schemas.microsoft.com/office/drawing/2014/main" id="{89E99439-763D-4D2B-B0EC-1360C1E66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20" y="2497474"/>
            <a:ext cx="2143125" cy="2133600"/>
          </a:xfrm>
          <a:prstGeom prst="rect">
            <a:avLst/>
          </a:prstGeom>
        </p:spPr>
      </p:pic>
      <p:pic>
        <p:nvPicPr>
          <p:cNvPr id="16" name="圖形 15">
            <a:extLst>
              <a:ext uri="{FF2B5EF4-FFF2-40B4-BE49-F238E27FC236}">
                <a16:creationId xmlns:a16="http://schemas.microsoft.com/office/drawing/2014/main" id="{F6D1C4B7-459C-47BA-8228-1AC0BA8811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2365" y="3212579"/>
            <a:ext cx="2667000" cy="2676525"/>
          </a:xfrm>
          <a:prstGeom prst="rect">
            <a:avLst/>
          </a:prstGeom>
        </p:spPr>
      </p:pic>
    </p:spTree>
    <p:extLst>
      <p:ext uri="{BB962C8B-B14F-4D97-AF65-F5344CB8AC3E}">
        <p14:creationId xmlns:p14="http://schemas.microsoft.com/office/powerpoint/2010/main" val="3811330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5814B2-B74A-4FDB-B184-75E28D6A1BA5}"/>
              </a:ext>
            </a:extLst>
          </p:cNvPr>
          <p:cNvSpPr>
            <a:spLocks noGrp="1"/>
          </p:cNvSpPr>
          <p:nvPr>
            <p:ph type="title"/>
          </p:nvPr>
        </p:nvSpPr>
        <p:spPr/>
        <p:txBody>
          <a:bodyPr/>
          <a:lstStyle/>
          <a:p>
            <a:r>
              <a:rPr lang="zh-TW" altLang="en-US" dirty="0"/>
              <a:t>電資學士班特色</a:t>
            </a:r>
          </a:p>
        </p:txBody>
      </p:sp>
      <p:sp>
        <p:nvSpPr>
          <p:cNvPr id="3" name="內容版面配置區 2">
            <a:extLst>
              <a:ext uri="{FF2B5EF4-FFF2-40B4-BE49-F238E27FC236}">
                <a16:creationId xmlns:a16="http://schemas.microsoft.com/office/drawing/2014/main" id="{29F039FF-F52A-4429-BC1B-578A6CD5BBF8}"/>
              </a:ext>
            </a:extLst>
          </p:cNvPr>
          <p:cNvSpPr>
            <a:spLocks noGrp="1"/>
          </p:cNvSpPr>
          <p:nvPr>
            <p:ph idx="1"/>
          </p:nvPr>
        </p:nvSpPr>
        <p:spPr/>
        <p:txBody>
          <a:bodyPr/>
          <a:lstStyle/>
          <a:p>
            <a:r>
              <a:rPr lang="zh-TW" altLang="en-US" dirty="0"/>
              <a:t>全班學生</a:t>
            </a:r>
            <a:endParaRPr lang="en-US" altLang="zh-TW" dirty="0"/>
          </a:p>
          <a:p>
            <a:pPr lvl="1"/>
            <a:r>
              <a:rPr lang="zh-TW" altLang="en-US" dirty="0"/>
              <a:t>皆是</a:t>
            </a:r>
            <a:r>
              <a:rPr lang="zh-TW" altLang="en-US" dirty="0">
                <a:solidFill>
                  <a:srgbClr val="FF0000"/>
                </a:solidFill>
              </a:rPr>
              <a:t>高中生畢業生</a:t>
            </a:r>
            <a:r>
              <a:rPr lang="zh-TW" altLang="en-US" dirty="0"/>
              <a:t>。</a:t>
            </a:r>
            <a:endParaRPr lang="en-US" altLang="zh-TW" dirty="0"/>
          </a:p>
          <a:p>
            <a:pPr lvl="1"/>
            <a:endParaRPr lang="en-US" altLang="zh-TW" dirty="0"/>
          </a:p>
        </p:txBody>
      </p:sp>
      <p:sp>
        <p:nvSpPr>
          <p:cNvPr id="5" name="投影片編號版面配置區 4">
            <a:extLst>
              <a:ext uri="{FF2B5EF4-FFF2-40B4-BE49-F238E27FC236}">
                <a16:creationId xmlns:a16="http://schemas.microsoft.com/office/drawing/2014/main" id="{E80AC581-550E-49B0-8ACE-A00E4CD3CA02}"/>
              </a:ext>
            </a:extLst>
          </p:cNvPr>
          <p:cNvSpPr>
            <a:spLocks noGrp="1"/>
          </p:cNvSpPr>
          <p:nvPr>
            <p:ph type="sldNum" sz="quarter" idx="11"/>
          </p:nvPr>
        </p:nvSpPr>
        <p:spPr/>
        <p:txBody>
          <a:bodyPr/>
          <a:lstStyle/>
          <a:p>
            <a:pPr>
              <a:defRPr/>
            </a:pPr>
            <a:fld id="{AF41B513-81B1-4873-A301-0051AC0783A2}" type="slidenum">
              <a:rPr lang="ko-KR" altLang="en-US" smtClean="0"/>
              <a:pPr>
                <a:defRPr/>
              </a:pPr>
              <a:t>30</a:t>
            </a:fld>
            <a:endParaRPr lang="en-US" altLang="ko-KR"/>
          </a:p>
        </p:txBody>
      </p:sp>
      <p:pic>
        <p:nvPicPr>
          <p:cNvPr id="43012" name="Picture 4" descr="勉強会のイラスト（アジア人）">
            <a:extLst>
              <a:ext uri="{FF2B5EF4-FFF2-40B4-BE49-F238E27FC236}">
                <a16:creationId xmlns:a16="http://schemas.microsoft.com/office/drawing/2014/main" id="{18D58D02-5326-4D1A-AD67-B5B5A989A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68" y="2955979"/>
            <a:ext cx="428625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集合写真のイラスト（学ラン）">
            <a:extLst>
              <a:ext uri="{FF2B5EF4-FFF2-40B4-BE49-F238E27FC236}">
                <a16:creationId xmlns:a16="http://schemas.microsoft.com/office/drawing/2014/main" id="{FD9C1EFD-F875-48DD-A93E-13CF32E56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872" y="1332515"/>
            <a:ext cx="4286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401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5814B2-B74A-4FDB-B184-75E28D6A1BA5}"/>
              </a:ext>
            </a:extLst>
          </p:cNvPr>
          <p:cNvSpPr>
            <a:spLocks noGrp="1"/>
          </p:cNvSpPr>
          <p:nvPr>
            <p:ph type="title"/>
          </p:nvPr>
        </p:nvSpPr>
        <p:spPr/>
        <p:txBody>
          <a:bodyPr/>
          <a:lstStyle/>
          <a:p>
            <a:r>
              <a:rPr lang="zh-TW" altLang="en-US" dirty="0"/>
              <a:t>電資學士班特色</a:t>
            </a:r>
          </a:p>
        </p:txBody>
      </p:sp>
      <p:sp>
        <p:nvSpPr>
          <p:cNvPr id="3" name="內容版面配置區 2">
            <a:extLst>
              <a:ext uri="{FF2B5EF4-FFF2-40B4-BE49-F238E27FC236}">
                <a16:creationId xmlns:a16="http://schemas.microsoft.com/office/drawing/2014/main" id="{29F039FF-F52A-4429-BC1B-578A6CD5BBF8}"/>
              </a:ext>
            </a:extLst>
          </p:cNvPr>
          <p:cNvSpPr>
            <a:spLocks noGrp="1"/>
          </p:cNvSpPr>
          <p:nvPr>
            <p:ph idx="1"/>
          </p:nvPr>
        </p:nvSpPr>
        <p:spPr/>
        <p:txBody>
          <a:bodyPr/>
          <a:lstStyle/>
          <a:p>
            <a:r>
              <a:rPr lang="zh-TW" altLang="en-US" dirty="0"/>
              <a:t>大一、二不分主修</a:t>
            </a:r>
            <a:endParaRPr lang="en-US" altLang="zh-TW" dirty="0"/>
          </a:p>
          <a:p>
            <a:pPr lvl="1"/>
            <a:r>
              <a:rPr lang="zh-TW" altLang="en-US" dirty="0">
                <a:solidFill>
                  <a:srgbClr val="FF0000"/>
                </a:solidFill>
                <a:latin typeface="Times New Roman" panose="02020603050405020304" pitchFamily="18" charset="0"/>
              </a:rPr>
              <a:t>整合</a:t>
            </a:r>
            <a:r>
              <a:rPr lang="zh-TW" altLang="en-US" dirty="0">
                <a:latin typeface="Times New Roman" panose="02020603050405020304" pitchFamily="18" charset="0"/>
              </a:rPr>
              <a:t>電機、電子、資工、光電領域</a:t>
            </a:r>
            <a:r>
              <a:rPr lang="zh-TW" altLang="en-US" dirty="0">
                <a:solidFill>
                  <a:srgbClr val="FF0000"/>
                </a:solidFill>
                <a:latin typeface="Times New Roman" panose="02020603050405020304" pitchFamily="18" charset="0"/>
              </a:rPr>
              <a:t>基礎課程</a:t>
            </a:r>
            <a:endParaRPr lang="en-US" altLang="zh-TW" dirty="0">
              <a:solidFill>
                <a:srgbClr val="FF0000"/>
              </a:solidFill>
              <a:latin typeface="Times New Roman" panose="02020603050405020304" pitchFamily="18" charset="0"/>
            </a:endParaRPr>
          </a:p>
          <a:p>
            <a:pPr lvl="1"/>
            <a:endParaRPr lang="en-US" altLang="zh-TW" dirty="0"/>
          </a:p>
        </p:txBody>
      </p:sp>
      <p:sp>
        <p:nvSpPr>
          <p:cNvPr id="5" name="投影片編號版面配置區 4">
            <a:extLst>
              <a:ext uri="{FF2B5EF4-FFF2-40B4-BE49-F238E27FC236}">
                <a16:creationId xmlns:a16="http://schemas.microsoft.com/office/drawing/2014/main" id="{E80AC581-550E-49B0-8ACE-A00E4CD3CA02}"/>
              </a:ext>
            </a:extLst>
          </p:cNvPr>
          <p:cNvSpPr>
            <a:spLocks noGrp="1"/>
          </p:cNvSpPr>
          <p:nvPr>
            <p:ph type="sldNum" sz="quarter" idx="11"/>
          </p:nvPr>
        </p:nvSpPr>
        <p:spPr/>
        <p:txBody>
          <a:bodyPr/>
          <a:lstStyle/>
          <a:p>
            <a:pPr>
              <a:defRPr/>
            </a:pPr>
            <a:fld id="{AF41B513-81B1-4873-A301-0051AC0783A2}" type="slidenum">
              <a:rPr lang="ko-KR" altLang="en-US" smtClean="0"/>
              <a:pPr>
                <a:defRPr/>
              </a:pPr>
              <a:t>31</a:t>
            </a:fld>
            <a:endParaRPr lang="en-US" altLang="ko-KR"/>
          </a:p>
        </p:txBody>
      </p:sp>
      <p:pic>
        <p:nvPicPr>
          <p:cNvPr id="47106" name="Picture 2" descr="やる気のある小学生のイラスト（女子）">
            <a:extLst>
              <a:ext uri="{FF2B5EF4-FFF2-40B4-BE49-F238E27FC236}">
                <a16:creationId xmlns:a16="http://schemas.microsoft.com/office/drawing/2014/main" id="{9019558E-7488-434B-ACF5-B3B6E47E1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196" y="2618522"/>
            <a:ext cx="28289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やる気のある小学生のイラスト（男子）">
            <a:extLst>
              <a:ext uri="{FF2B5EF4-FFF2-40B4-BE49-F238E27FC236}">
                <a16:creationId xmlns:a16="http://schemas.microsoft.com/office/drawing/2014/main" id="{348A23E0-CFC7-4B3E-B0AA-3C63EAAB96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590800"/>
            <a:ext cx="282892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702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DE22E4-F633-410B-8DE5-D00C1A42661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B065FD5-EFA9-4EDD-A00D-1F73CB9407BC}"/>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293C1805-BC95-4A2F-98B8-711967478FD7}"/>
              </a:ext>
            </a:extLst>
          </p:cNvPr>
          <p:cNvSpPr>
            <a:spLocks noGrp="1"/>
          </p:cNvSpPr>
          <p:nvPr>
            <p:ph type="sldNum" sz="quarter" idx="11"/>
          </p:nvPr>
        </p:nvSpPr>
        <p:spPr/>
        <p:txBody>
          <a:bodyPr/>
          <a:lstStyle/>
          <a:p>
            <a:pPr>
              <a:defRPr/>
            </a:pPr>
            <a:fld id="{AF41B513-81B1-4873-A301-0051AC0783A2}" type="slidenum">
              <a:rPr lang="ko-KR" altLang="en-US" smtClean="0"/>
              <a:pPr>
                <a:defRPr/>
              </a:pPr>
              <a:t>32</a:t>
            </a:fld>
            <a:endParaRPr lang="en-US" altLang="ko-KR"/>
          </a:p>
        </p:txBody>
      </p:sp>
      <p:pic>
        <p:nvPicPr>
          <p:cNvPr id="66562" name="Picture 2" descr="幹細胞">
            <a:extLst>
              <a:ext uri="{FF2B5EF4-FFF2-40B4-BE49-F238E27FC236}">
                <a16:creationId xmlns:a16="http://schemas.microsoft.com/office/drawing/2014/main" id="{0008E2CF-D875-4D80-9F52-91C8DF446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0"/>
            <a:ext cx="8258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ADDFC03-DDE4-4F0C-BFE7-1FC23A83AB62}"/>
              </a:ext>
            </a:extLst>
          </p:cNvPr>
          <p:cNvSpPr txBox="1"/>
          <p:nvPr/>
        </p:nvSpPr>
        <p:spPr>
          <a:xfrm>
            <a:off x="4283968" y="1034534"/>
            <a:ext cx="4272323" cy="369332"/>
          </a:xfrm>
          <a:prstGeom prst="rect">
            <a:avLst/>
          </a:prstGeom>
          <a:noFill/>
        </p:spPr>
        <p:txBody>
          <a:bodyPr wrap="none" rtlCol="0">
            <a:spAutoFit/>
          </a:bodyPr>
          <a:lstStyle/>
          <a:p>
            <a:r>
              <a:rPr lang="en-US" altLang="zh-TW" dirty="0">
                <a:latin typeface="CircleFont" panose="02010600010101010101" pitchFamily="2" charset="-122"/>
                <a:ea typeface="CircleFont" panose="02010600010101010101" pitchFamily="2" charset="-122"/>
                <a:hlinkClick r:id="rId3"/>
              </a:rPr>
              <a:t>https://www.ever-health.com.tw/Stemcell</a:t>
            </a:r>
            <a:r>
              <a:rPr lang="en-US" altLang="zh-TW" dirty="0">
                <a:latin typeface="CircleFont" panose="02010600010101010101" pitchFamily="2" charset="-122"/>
                <a:ea typeface="CircleFont" panose="02010600010101010101" pitchFamily="2" charset="-122"/>
              </a:rPr>
              <a:t> </a:t>
            </a:r>
            <a:endParaRPr lang="zh-TW" altLang="en-US" dirty="0">
              <a:latin typeface="CircleFont" panose="02010600010101010101" pitchFamily="2" charset="-122"/>
              <a:ea typeface="CircleFont" panose="02010600010101010101" pitchFamily="2" charset="-122"/>
            </a:endParaRPr>
          </a:p>
        </p:txBody>
      </p:sp>
    </p:spTree>
    <p:extLst>
      <p:ext uri="{BB962C8B-B14F-4D97-AF65-F5344CB8AC3E}">
        <p14:creationId xmlns:p14="http://schemas.microsoft.com/office/powerpoint/2010/main" val="1696510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5814B2-B74A-4FDB-B184-75E28D6A1BA5}"/>
              </a:ext>
            </a:extLst>
          </p:cNvPr>
          <p:cNvSpPr>
            <a:spLocks noGrp="1"/>
          </p:cNvSpPr>
          <p:nvPr>
            <p:ph type="title"/>
          </p:nvPr>
        </p:nvSpPr>
        <p:spPr/>
        <p:txBody>
          <a:bodyPr/>
          <a:lstStyle/>
          <a:p>
            <a:r>
              <a:rPr lang="zh-TW" altLang="en-US" dirty="0"/>
              <a:t>電資學士班特色</a:t>
            </a:r>
          </a:p>
        </p:txBody>
      </p:sp>
      <p:sp>
        <p:nvSpPr>
          <p:cNvPr id="3" name="內容版面配置區 2">
            <a:extLst>
              <a:ext uri="{FF2B5EF4-FFF2-40B4-BE49-F238E27FC236}">
                <a16:creationId xmlns:a16="http://schemas.microsoft.com/office/drawing/2014/main" id="{29F039FF-F52A-4429-BC1B-578A6CD5BBF8}"/>
              </a:ext>
            </a:extLst>
          </p:cNvPr>
          <p:cNvSpPr>
            <a:spLocks noGrp="1"/>
          </p:cNvSpPr>
          <p:nvPr>
            <p:ph idx="1"/>
          </p:nvPr>
        </p:nvSpPr>
        <p:spPr>
          <a:xfrm>
            <a:off x="457200" y="1371600"/>
            <a:ext cx="6059016" cy="4953000"/>
          </a:xfrm>
        </p:spPr>
        <p:txBody>
          <a:bodyPr/>
          <a:lstStyle/>
          <a:p>
            <a:r>
              <a:rPr lang="zh-TW" altLang="en-US" dirty="0"/>
              <a:t>大三時</a:t>
            </a:r>
            <a:endParaRPr lang="en-US" altLang="zh-TW" dirty="0"/>
          </a:p>
          <a:p>
            <a:pPr lvl="1"/>
            <a:r>
              <a:rPr lang="zh-TW" altLang="en-US" dirty="0"/>
              <a:t>學生擇一</a:t>
            </a:r>
            <a:r>
              <a:rPr lang="zh-TW" altLang="en-US" dirty="0">
                <a:solidFill>
                  <a:srgbClr val="FF0000"/>
                </a:solidFill>
              </a:rPr>
              <a:t>電資學院</a:t>
            </a:r>
            <a:r>
              <a:rPr lang="zh-TW" altLang="en-US" dirty="0"/>
              <a:t>領域為主修，</a:t>
            </a:r>
            <a:r>
              <a:rPr lang="zh-TW" altLang="en-US" sz="6600" b="1" u="sng" dirty="0">
                <a:solidFill>
                  <a:srgbClr val="FF0000"/>
                </a:solidFill>
              </a:rPr>
              <a:t>無名額限制</a:t>
            </a:r>
            <a:endParaRPr lang="en-US" altLang="zh-TW" sz="6600" b="1" u="sng" dirty="0">
              <a:solidFill>
                <a:srgbClr val="FF0000"/>
              </a:solidFill>
            </a:endParaRPr>
          </a:p>
          <a:p>
            <a:pPr lvl="1"/>
            <a:r>
              <a:rPr lang="zh-TW" altLang="en-US" sz="5400" dirty="0"/>
              <a:t>電機</a:t>
            </a:r>
            <a:r>
              <a:rPr lang="zh-TW" altLang="en-US" dirty="0"/>
              <a:t>工程、</a:t>
            </a:r>
            <a:r>
              <a:rPr lang="zh-TW" altLang="en-US" sz="5400" dirty="0"/>
              <a:t>電子</a:t>
            </a:r>
            <a:r>
              <a:rPr lang="zh-TW" altLang="en-US" dirty="0"/>
              <a:t>工程、</a:t>
            </a:r>
            <a:endParaRPr lang="en-US" altLang="zh-TW" dirty="0"/>
          </a:p>
          <a:p>
            <a:pPr lvl="1"/>
            <a:r>
              <a:rPr lang="zh-TW" altLang="en-US" sz="5400" dirty="0"/>
              <a:t>資訊</a:t>
            </a:r>
            <a:r>
              <a:rPr lang="zh-TW" altLang="en-US" dirty="0"/>
              <a:t>工程、</a:t>
            </a:r>
            <a:r>
              <a:rPr lang="zh-TW" altLang="en-US" sz="5400" dirty="0"/>
              <a:t>光電</a:t>
            </a:r>
            <a:r>
              <a:rPr lang="zh-TW" altLang="en-US" dirty="0"/>
              <a:t>工程</a:t>
            </a:r>
            <a:endParaRPr lang="en-US" altLang="zh-TW" dirty="0"/>
          </a:p>
          <a:p>
            <a:pPr lvl="1"/>
            <a:r>
              <a:rPr lang="zh-TW" altLang="en-US" dirty="0"/>
              <a:t>培養跨領域、理論與實作均衡的專業訓練</a:t>
            </a:r>
            <a:endParaRPr lang="en-US" altLang="zh-TW" dirty="0"/>
          </a:p>
          <a:p>
            <a:pPr lvl="1"/>
            <a:endParaRPr lang="en-US" altLang="zh-TW" dirty="0">
              <a:solidFill>
                <a:srgbClr val="FF0000"/>
              </a:solidFill>
            </a:endParaRPr>
          </a:p>
        </p:txBody>
      </p:sp>
      <p:sp>
        <p:nvSpPr>
          <p:cNvPr id="5" name="投影片編號版面配置區 4">
            <a:extLst>
              <a:ext uri="{FF2B5EF4-FFF2-40B4-BE49-F238E27FC236}">
                <a16:creationId xmlns:a16="http://schemas.microsoft.com/office/drawing/2014/main" id="{E80AC581-550E-49B0-8ACE-A00E4CD3CA02}"/>
              </a:ext>
            </a:extLst>
          </p:cNvPr>
          <p:cNvSpPr>
            <a:spLocks noGrp="1"/>
          </p:cNvSpPr>
          <p:nvPr>
            <p:ph type="sldNum" sz="quarter" idx="11"/>
          </p:nvPr>
        </p:nvSpPr>
        <p:spPr/>
        <p:txBody>
          <a:bodyPr/>
          <a:lstStyle/>
          <a:p>
            <a:pPr>
              <a:defRPr/>
            </a:pPr>
            <a:fld id="{AF41B513-81B1-4873-A301-0051AC0783A2}" type="slidenum">
              <a:rPr lang="ko-KR" altLang="en-US" smtClean="0"/>
              <a:pPr>
                <a:defRPr/>
              </a:pPr>
              <a:t>33</a:t>
            </a:fld>
            <a:endParaRPr lang="en-US" altLang="ko-KR"/>
          </a:p>
        </p:txBody>
      </p:sp>
      <p:pic>
        <p:nvPicPr>
          <p:cNvPr id="48132" name="Picture 4" descr="走る人たちのイラスト（女子学生2）">
            <a:extLst>
              <a:ext uri="{FF2B5EF4-FFF2-40B4-BE49-F238E27FC236}">
                <a16:creationId xmlns:a16="http://schemas.microsoft.com/office/drawing/2014/main" id="{51FA72EF-9AAE-421D-AB79-E30C04930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3895993"/>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走る人たちのイラスト（女子学生1）">
            <a:extLst>
              <a:ext uri="{FF2B5EF4-FFF2-40B4-BE49-F238E27FC236}">
                <a16:creationId xmlns:a16="http://schemas.microsoft.com/office/drawing/2014/main" id="{5A2744D3-B42A-4ED1-9FDC-B2079830D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010" y="2419350"/>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8136" name="Picture 8" descr="走る人たちのイラスト（女子学生3）">
            <a:extLst>
              <a:ext uri="{FF2B5EF4-FFF2-40B4-BE49-F238E27FC236}">
                <a16:creationId xmlns:a16="http://schemas.microsoft.com/office/drawing/2014/main" id="{2410E976-A8A8-4EAD-AEDC-80DA1B2BF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199" y="1075556"/>
            <a:ext cx="15906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563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5814B2-B74A-4FDB-B184-75E28D6A1BA5}"/>
              </a:ext>
            </a:extLst>
          </p:cNvPr>
          <p:cNvSpPr>
            <a:spLocks noGrp="1"/>
          </p:cNvSpPr>
          <p:nvPr>
            <p:ph type="title"/>
          </p:nvPr>
        </p:nvSpPr>
        <p:spPr/>
        <p:txBody>
          <a:bodyPr/>
          <a:lstStyle/>
          <a:p>
            <a:r>
              <a:rPr lang="zh-TW" altLang="en-US" dirty="0"/>
              <a:t>電資學士班特色</a:t>
            </a:r>
          </a:p>
        </p:txBody>
      </p:sp>
      <p:sp>
        <p:nvSpPr>
          <p:cNvPr id="3" name="內容版面配置區 2">
            <a:extLst>
              <a:ext uri="{FF2B5EF4-FFF2-40B4-BE49-F238E27FC236}">
                <a16:creationId xmlns:a16="http://schemas.microsoft.com/office/drawing/2014/main" id="{29F039FF-F52A-4429-BC1B-578A6CD5BBF8}"/>
              </a:ext>
            </a:extLst>
          </p:cNvPr>
          <p:cNvSpPr>
            <a:spLocks noGrp="1"/>
          </p:cNvSpPr>
          <p:nvPr>
            <p:ph idx="1"/>
          </p:nvPr>
        </p:nvSpPr>
        <p:spPr/>
        <p:txBody>
          <a:bodyPr/>
          <a:lstStyle/>
          <a:p>
            <a:pPr eaLnBrk="1" hangingPunct="1"/>
            <a:r>
              <a:rPr lang="zh-TW" altLang="en-US" dirty="0">
                <a:solidFill>
                  <a:srgbClr val="FF0000"/>
                </a:solidFill>
              </a:rPr>
              <a:t>校外實習必修</a:t>
            </a:r>
            <a:endParaRPr lang="en-US" altLang="zh-TW" dirty="0">
              <a:solidFill>
                <a:srgbClr val="FF0000"/>
              </a:solidFill>
            </a:endParaRPr>
          </a:p>
          <a:p>
            <a:pPr lvl="1" eaLnBrk="1" hangingPunct="1"/>
            <a:r>
              <a:rPr lang="en-US" altLang="zh-TW" dirty="0"/>
              <a:t>101</a:t>
            </a:r>
            <a:r>
              <a:rPr lang="zh-TW" altLang="en-US" dirty="0"/>
              <a:t>學年度起入學新生，</a:t>
            </a:r>
            <a:r>
              <a:rPr lang="zh-TW" altLang="en-US" dirty="0">
                <a:solidFill>
                  <a:srgbClr val="FF0000"/>
                </a:solidFill>
              </a:rPr>
              <a:t>校外實習</a:t>
            </a:r>
            <a:r>
              <a:rPr lang="zh-TW" altLang="en-US" dirty="0"/>
              <a:t>列為必修課程</a:t>
            </a:r>
            <a:endParaRPr lang="en-US" altLang="zh-TW" dirty="0"/>
          </a:p>
          <a:p>
            <a:pPr lvl="1" eaLnBrk="1" hangingPunct="1"/>
            <a:r>
              <a:rPr lang="en-US" altLang="zh-TW" dirty="0"/>
              <a:t>(</a:t>
            </a:r>
            <a:r>
              <a:rPr lang="zh-TW" altLang="en-US" dirty="0"/>
              <a:t>至少</a:t>
            </a:r>
            <a:r>
              <a:rPr lang="en-US" altLang="zh-TW" dirty="0">
                <a:solidFill>
                  <a:srgbClr val="FF0000"/>
                </a:solidFill>
              </a:rPr>
              <a:t>2</a:t>
            </a:r>
            <a:r>
              <a:rPr lang="zh-TW" altLang="en-US" dirty="0">
                <a:solidFill>
                  <a:srgbClr val="FF0000"/>
                </a:solidFill>
              </a:rPr>
              <a:t>學分</a:t>
            </a:r>
            <a:r>
              <a:rPr lang="en-US" altLang="zh-TW" dirty="0"/>
              <a:t>320</a:t>
            </a:r>
            <a:r>
              <a:rPr lang="zh-TW" altLang="en-US" dirty="0"/>
              <a:t>小時</a:t>
            </a:r>
            <a:r>
              <a:rPr lang="en-US" altLang="zh-TW" dirty="0"/>
              <a:t>)</a:t>
            </a:r>
          </a:p>
        </p:txBody>
      </p:sp>
      <p:sp>
        <p:nvSpPr>
          <p:cNvPr id="5" name="投影片編號版面配置區 4">
            <a:extLst>
              <a:ext uri="{FF2B5EF4-FFF2-40B4-BE49-F238E27FC236}">
                <a16:creationId xmlns:a16="http://schemas.microsoft.com/office/drawing/2014/main" id="{E80AC581-550E-49B0-8ACE-A00E4CD3CA02}"/>
              </a:ext>
            </a:extLst>
          </p:cNvPr>
          <p:cNvSpPr>
            <a:spLocks noGrp="1"/>
          </p:cNvSpPr>
          <p:nvPr>
            <p:ph type="sldNum" sz="quarter" idx="11"/>
          </p:nvPr>
        </p:nvSpPr>
        <p:spPr/>
        <p:txBody>
          <a:bodyPr/>
          <a:lstStyle/>
          <a:p>
            <a:pPr>
              <a:defRPr/>
            </a:pPr>
            <a:fld id="{AF41B513-81B1-4873-A301-0051AC0783A2}" type="slidenum">
              <a:rPr lang="ko-KR" altLang="en-US" smtClean="0"/>
              <a:pPr>
                <a:defRPr/>
              </a:pPr>
              <a:t>34</a:t>
            </a:fld>
            <a:endParaRPr lang="en-US" altLang="ko-KR"/>
          </a:p>
        </p:txBody>
      </p:sp>
    </p:spTree>
    <p:extLst>
      <p:ext uri="{BB962C8B-B14F-4D97-AF65-F5344CB8AC3E}">
        <p14:creationId xmlns:p14="http://schemas.microsoft.com/office/powerpoint/2010/main" val="1139198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4">
            <a:extLst>
              <a:ext uri="{FF2B5EF4-FFF2-40B4-BE49-F238E27FC236}">
                <a16:creationId xmlns:a16="http://schemas.microsoft.com/office/drawing/2014/main" id="{94B7C52E-BC06-432B-8AC7-87F1871FA56D}"/>
              </a:ext>
            </a:extLst>
          </p:cNvPr>
          <p:cNvSpPr>
            <a:spLocks noGrp="1"/>
          </p:cNvSpPr>
          <p:nvPr>
            <p:ph type="title"/>
          </p:nvPr>
        </p:nvSpPr>
        <p:spPr/>
        <p:txBody>
          <a:bodyPr/>
          <a:lstStyle/>
          <a:p>
            <a:pPr algn="ctr" eaLnBrk="1" hangingPunct="1"/>
            <a:r>
              <a:rPr lang="zh-TW" altLang="en-US">
                <a:latin typeface="標楷體" panose="03000509000000000000" pitchFamily="65" charset="-120"/>
              </a:rPr>
              <a:t>各系發展重點</a:t>
            </a:r>
          </a:p>
        </p:txBody>
      </p:sp>
      <p:sp>
        <p:nvSpPr>
          <p:cNvPr id="46083" name="內容版面配置區 5">
            <a:extLst>
              <a:ext uri="{FF2B5EF4-FFF2-40B4-BE49-F238E27FC236}">
                <a16:creationId xmlns:a16="http://schemas.microsoft.com/office/drawing/2014/main" id="{8387C314-3FA3-4E1E-B3DD-8918C5BC5C3E}"/>
              </a:ext>
            </a:extLst>
          </p:cNvPr>
          <p:cNvSpPr>
            <a:spLocks noGrp="1"/>
          </p:cNvSpPr>
          <p:nvPr>
            <p:ph sz="half" idx="1"/>
          </p:nvPr>
        </p:nvSpPr>
        <p:spPr/>
        <p:txBody>
          <a:bodyPr/>
          <a:lstStyle/>
          <a:p>
            <a:pPr eaLnBrk="1" hangingPunct="1"/>
            <a:r>
              <a:rPr lang="zh-TW" altLang="en-US" dirty="0">
                <a:solidFill>
                  <a:srgbClr val="FF0000"/>
                </a:solidFill>
              </a:rPr>
              <a:t>電機工程系</a:t>
            </a:r>
          </a:p>
          <a:p>
            <a:pPr lvl="1" eaLnBrk="1" hangingPunct="1"/>
            <a:r>
              <a:rPr lang="zh-TW" altLang="en-US" dirty="0"/>
              <a:t>電力工程</a:t>
            </a:r>
          </a:p>
          <a:p>
            <a:pPr lvl="1" eaLnBrk="1" hangingPunct="1"/>
            <a:r>
              <a:rPr lang="zh-TW" altLang="en-US" dirty="0"/>
              <a:t>電力電子</a:t>
            </a:r>
          </a:p>
          <a:p>
            <a:pPr lvl="1" eaLnBrk="1" hangingPunct="1"/>
            <a:r>
              <a:rPr lang="zh-TW" altLang="en-US" dirty="0"/>
              <a:t>控制系統</a:t>
            </a:r>
          </a:p>
          <a:p>
            <a:pPr lvl="1" eaLnBrk="1" hangingPunct="1"/>
            <a:r>
              <a:rPr lang="zh-TW" altLang="en-US" dirty="0"/>
              <a:t>通訊系統</a:t>
            </a:r>
          </a:p>
          <a:p>
            <a:pPr lvl="1" eaLnBrk="1" hangingPunct="1"/>
            <a:r>
              <a:rPr lang="zh-TW" altLang="en-US" dirty="0"/>
              <a:t>計算機系統</a:t>
            </a:r>
          </a:p>
          <a:p>
            <a:pPr eaLnBrk="1" hangingPunct="1"/>
            <a:endParaRPr lang="zh-TW" altLang="en-US" dirty="0"/>
          </a:p>
        </p:txBody>
      </p:sp>
      <p:sp>
        <p:nvSpPr>
          <p:cNvPr id="46084" name="內容版面配置區 6">
            <a:extLst>
              <a:ext uri="{FF2B5EF4-FFF2-40B4-BE49-F238E27FC236}">
                <a16:creationId xmlns:a16="http://schemas.microsoft.com/office/drawing/2014/main" id="{EC13A4E9-1DB8-4D62-9AF2-241B669EC375}"/>
              </a:ext>
            </a:extLst>
          </p:cNvPr>
          <p:cNvSpPr>
            <a:spLocks noGrp="1"/>
          </p:cNvSpPr>
          <p:nvPr>
            <p:ph sz="half" idx="2"/>
          </p:nvPr>
        </p:nvSpPr>
        <p:spPr/>
        <p:txBody>
          <a:bodyPr/>
          <a:lstStyle/>
          <a:p>
            <a:pPr eaLnBrk="1" hangingPunct="1"/>
            <a:r>
              <a:rPr lang="zh-TW" altLang="en-US" dirty="0">
                <a:solidFill>
                  <a:srgbClr val="FF0000"/>
                </a:solidFill>
              </a:rPr>
              <a:t>電子工程系</a:t>
            </a:r>
            <a:endParaRPr lang="en-US" altLang="zh-TW" dirty="0">
              <a:solidFill>
                <a:srgbClr val="FF0000"/>
              </a:solidFill>
            </a:endParaRPr>
          </a:p>
          <a:p>
            <a:pPr lvl="1" eaLnBrk="1" hangingPunct="1"/>
            <a:r>
              <a:rPr lang="zh-TW" altLang="en-US" dirty="0"/>
              <a:t>計算機工程</a:t>
            </a:r>
          </a:p>
          <a:p>
            <a:pPr lvl="1" eaLnBrk="1" hangingPunct="1"/>
            <a:r>
              <a:rPr lang="zh-TW" altLang="en-US" dirty="0"/>
              <a:t>通訊與訊號處理</a:t>
            </a:r>
          </a:p>
          <a:p>
            <a:pPr lvl="1" eaLnBrk="1" hangingPunct="1"/>
            <a:r>
              <a:rPr lang="zh-TW" altLang="en-US" dirty="0"/>
              <a:t>電波工程</a:t>
            </a:r>
            <a:endParaRPr lang="en-US" altLang="zh-TW" dirty="0"/>
          </a:p>
          <a:p>
            <a:pPr lvl="1" eaLnBrk="1" hangingPunct="1"/>
            <a:r>
              <a:rPr lang="zh-TW" altLang="en-US" dirty="0"/>
              <a:t>積體電路與系統</a:t>
            </a:r>
          </a:p>
          <a:p>
            <a:pPr lvl="1" eaLnBrk="1" hangingPunct="1"/>
            <a:endParaRPr lang="zh-TW" altLang="en-US" dirty="0"/>
          </a:p>
        </p:txBody>
      </p:sp>
      <p:sp>
        <p:nvSpPr>
          <p:cNvPr id="46085" name="頁尾版面配置區 3">
            <a:extLst>
              <a:ext uri="{FF2B5EF4-FFF2-40B4-BE49-F238E27FC236}">
                <a16:creationId xmlns:a16="http://schemas.microsoft.com/office/drawing/2014/main" id="{D829F5F4-9CD7-4232-95BB-8C0C0E34DFCC}"/>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pic>
        <p:nvPicPr>
          <p:cNvPr id="46086" name="圖片 6" descr="DSC05053.JPG">
            <a:extLst>
              <a:ext uri="{FF2B5EF4-FFF2-40B4-BE49-F238E27FC236}">
                <a16:creationId xmlns:a16="http://schemas.microsoft.com/office/drawing/2014/main" id="{4124B471-288E-4F70-8F1D-213780CE32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4901" y="4123602"/>
            <a:ext cx="3529262" cy="264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圖片 8" descr="DSC05061.JPG">
            <a:extLst>
              <a:ext uri="{FF2B5EF4-FFF2-40B4-BE49-F238E27FC236}">
                <a16:creationId xmlns:a16="http://schemas.microsoft.com/office/drawing/2014/main" id="{89FAA0D6-6EEA-43D8-9C7D-F2C590DF55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7121" y="3692227"/>
            <a:ext cx="4105771" cy="307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a:extLst>
              <a:ext uri="{FF2B5EF4-FFF2-40B4-BE49-F238E27FC236}">
                <a16:creationId xmlns:a16="http://schemas.microsoft.com/office/drawing/2014/main" id="{727E2163-AE5A-4D73-85AF-C16255080620}"/>
              </a:ext>
            </a:extLst>
          </p:cNvPr>
          <p:cNvSpPr>
            <a:spLocks noGrp="1"/>
          </p:cNvSpPr>
          <p:nvPr>
            <p:ph type="sldNum" sz="quarter" idx="11"/>
          </p:nvPr>
        </p:nvSpPr>
        <p:spPr/>
        <p:txBody>
          <a:bodyPr/>
          <a:lstStyle/>
          <a:p>
            <a:pPr>
              <a:defRPr/>
            </a:pPr>
            <a:r>
              <a:rPr lang="en-US" altLang="ko-KR" dirty="0">
                <a:ea typeface="Constantia" panose="02030602050306030303" pitchFamily="18" charset="0"/>
              </a:rPr>
              <a:t>20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7">
            <a:extLst>
              <a:ext uri="{FF2B5EF4-FFF2-40B4-BE49-F238E27FC236}">
                <a16:creationId xmlns:a16="http://schemas.microsoft.com/office/drawing/2014/main" id="{7854F826-CA38-4A16-BD91-25BCC5F1A555}"/>
              </a:ext>
            </a:extLst>
          </p:cNvPr>
          <p:cNvSpPr>
            <a:spLocks noGrp="1"/>
          </p:cNvSpPr>
          <p:nvPr>
            <p:ph type="title"/>
          </p:nvPr>
        </p:nvSpPr>
        <p:spPr/>
        <p:txBody>
          <a:bodyPr/>
          <a:lstStyle/>
          <a:p>
            <a:pPr algn="ctr" eaLnBrk="1" hangingPunct="1"/>
            <a:r>
              <a:rPr lang="zh-TW" altLang="en-US">
                <a:latin typeface="標楷體" panose="03000509000000000000" pitchFamily="65" charset="-120"/>
              </a:rPr>
              <a:t>各系發展重點</a:t>
            </a:r>
          </a:p>
        </p:txBody>
      </p:sp>
      <p:sp>
        <p:nvSpPr>
          <p:cNvPr id="47107" name="內容版面配置區 2">
            <a:extLst>
              <a:ext uri="{FF2B5EF4-FFF2-40B4-BE49-F238E27FC236}">
                <a16:creationId xmlns:a16="http://schemas.microsoft.com/office/drawing/2014/main" id="{6D5BAB7E-FAE9-4043-BEE1-A54093F84D10}"/>
              </a:ext>
            </a:extLst>
          </p:cNvPr>
          <p:cNvSpPr>
            <a:spLocks noGrp="1"/>
          </p:cNvSpPr>
          <p:nvPr>
            <p:ph sz="half" idx="1"/>
          </p:nvPr>
        </p:nvSpPr>
        <p:spPr/>
        <p:txBody>
          <a:bodyPr/>
          <a:lstStyle/>
          <a:p>
            <a:pPr eaLnBrk="1" hangingPunct="1"/>
            <a:r>
              <a:rPr lang="zh-TW" altLang="en-US" dirty="0">
                <a:solidFill>
                  <a:srgbClr val="FF0000"/>
                </a:solidFill>
              </a:rPr>
              <a:t>資訊工程系</a:t>
            </a:r>
            <a:endParaRPr lang="en-US" altLang="zh-TW" dirty="0">
              <a:solidFill>
                <a:srgbClr val="FF0000"/>
              </a:solidFill>
            </a:endParaRPr>
          </a:p>
          <a:p>
            <a:pPr lvl="1" eaLnBrk="1" hangingPunct="1"/>
            <a:r>
              <a:rPr lang="zh-TW" altLang="en-US" dirty="0"/>
              <a:t>多媒體系統</a:t>
            </a:r>
            <a:endParaRPr lang="en-US" altLang="zh-TW" dirty="0"/>
          </a:p>
          <a:p>
            <a:pPr lvl="1" eaLnBrk="1" hangingPunct="1"/>
            <a:r>
              <a:rPr lang="zh-TW" altLang="en-US" dirty="0"/>
              <a:t>網路系統</a:t>
            </a:r>
          </a:p>
          <a:p>
            <a:pPr lvl="1" eaLnBrk="1" hangingPunct="1"/>
            <a:r>
              <a:rPr lang="zh-TW" altLang="en-US" dirty="0"/>
              <a:t>軟體系統</a:t>
            </a:r>
            <a:endParaRPr lang="en-US" altLang="zh-TW" dirty="0"/>
          </a:p>
          <a:p>
            <a:pPr lvl="1" eaLnBrk="1" hangingPunct="1"/>
            <a:endParaRPr lang="zh-TW" altLang="en-US" dirty="0"/>
          </a:p>
        </p:txBody>
      </p:sp>
      <p:sp>
        <p:nvSpPr>
          <p:cNvPr id="47108" name="內容版面配置區 8">
            <a:extLst>
              <a:ext uri="{FF2B5EF4-FFF2-40B4-BE49-F238E27FC236}">
                <a16:creationId xmlns:a16="http://schemas.microsoft.com/office/drawing/2014/main" id="{43ED6063-8EEC-4FF8-9CAA-A827229438B8}"/>
              </a:ext>
            </a:extLst>
          </p:cNvPr>
          <p:cNvSpPr>
            <a:spLocks noGrp="1"/>
          </p:cNvSpPr>
          <p:nvPr>
            <p:ph sz="half" idx="2"/>
          </p:nvPr>
        </p:nvSpPr>
        <p:spPr>
          <a:xfrm>
            <a:off x="3851920" y="1371600"/>
            <a:ext cx="4038600" cy="4953000"/>
          </a:xfrm>
        </p:spPr>
        <p:txBody>
          <a:bodyPr/>
          <a:lstStyle/>
          <a:p>
            <a:pPr eaLnBrk="1" hangingPunct="1"/>
            <a:r>
              <a:rPr lang="zh-TW" altLang="en-US" dirty="0">
                <a:solidFill>
                  <a:srgbClr val="FF0000"/>
                </a:solidFill>
              </a:rPr>
              <a:t>光電工程系</a:t>
            </a:r>
            <a:endParaRPr lang="en-US" altLang="zh-TW" dirty="0">
              <a:solidFill>
                <a:srgbClr val="FF0000"/>
              </a:solidFill>
            </a:endParaRPr>
          </a:p>
          <a:p>
            <a:pPr lvl="1" eaLnBrk="1" hangingPunct="1"/>
            <a:r>
              <a:rPr lang="zh-TW" altLang="en-US" dirty="0"/>
              <a:t>光通訊</a:t>
            </a:r>
          </a:p>
          <a:p>
            <a:pPr lvl="1" eaLnBrk="1" hangingPunct="1"/>
            <a:r>
              <a:rPr lang="zh-TW" altLang="en-US" dirty="0"/>
              <a:t>光資訊</a:t>
            </a:r>
          </a:p>
          <a:p>
            <a:pPr lvl="1" eaLnBrk="1" hangingPunct="1"/>
            <a:r>
              <a:rPr lang="zh-TW" altLang="en-US" dirty="0"/>
              <a:t>平面顯示器</a:t>
            </a:r>
          </a:p>
          <a:p>
            <a:pPr lvl="1" eaLnBrk="1" hangingPunct="1"/>
            <a:r>
              <a:rPr lang="zh-TW" altLang="en-US" dirty="0"/>
              <a:t>光電材料</a:t>
            </a:r>
          </a:p>
          <a:p>
            <a:pPr lvl="1" eaLnBrk="1" hangingPunct="1"/>
            <a:r>
              <a:rPr lang="zh-TW" altLang="en-US" dirty="0"/>
              <a:t>生醫光電</a:t>
            </a:r>
          </a:p>
          <a:p>
            <a:pPr eaLnBrk="1" hangingPunct="1"/>
            <a:endParaRPr lang="zh-TW" altLang="en-US" dirty="0"/>
          </a:p>
        </p:txBody>
      </p:sp>
      <p:sp>
        <p:nvSpPr>
          <p:cNvPr id="47109" name="頁尾版面配置區 4">
            <a:extLst>
              <a:ext uri="{FF2B5EF4-FFF2-40B4-BE49-F238E27FC236}">
                <a16:creationId xmlns:a16="http://schemas.microsoft.com/office/drawing/2014/main" id="{828F38D5-FA94-4042-B76A-318F8620581F}"/>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pic>
        <p:nvPicPr>
          <p:cNvPr id="47110" name="圖片 6" descr="DSC05065.jpg">
            <a:extLst>
              <a:ext uri="{FF2B5EF4-FFF2-40B4-BE49-F238E27FC236}">
                <a16:creationId xmlns:a16="http://schemas.microsoft.com/office/drawing/2014/main" id="{0A945127-D255-4CD6-9C77-C4B51F5073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7" y="3212976"/>
            <a:ext cx="2880444" cy="353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圖片 6" descr="DSC05062.jpg">
            <a:extLst>
              <a:ext uri="{FF2B5EF4-FFF2-40B4-BE49-F238E27FC236}">
                <a16:creationId xmlns:a16="http://schemas.microsoft.com/office/drawing/2014/main" id="{D5A846DF-1424-4600-9C70-B2BC502815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1422734"/>
            <a:ext cx="2637543" cy="383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a:extLst>
              <a:ext uri="{FF2B5EF4-FFF2-40B4-BE49-F238E27FC236}">
                <a16:creationId xmlns:a16="http://schemas.microsoft.com/office/drawing/2014/main" id="{72F52DFF-96E3-4DB8-8AEF-72F01180F316}"/>
              </a:ext>
            </a:extLst>
          </p:cNvPr>
          <p:cNvSpPr>
            <a:spLocks noGrp="1"/>
          </p:cNvSpPr>
          <p:nvPr>
            <p:ph type="sldNum" sz="quarter" idx="11"/>
          </p:nvPr>
        </p:nvSpPr>
        <p:spPr/>
        <p:txBody>
          <a:bodyPr/>
          <a:lstStyle/>
          <a:p>
            <a:pPr>
              <a:defRPr/>
            </a:pPr>
            <a:r>
              <a:rPr lang="en-US" altLang="ko-KR" dirty="0">
                <a:ea typeface="Constantia" panose="02030602050306030303" pitchFamily="18" charset="0"/>
              </a:rPr>
              <a:t>21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a:extLst>
              <a:ext uri="{FF2B5EF4-FFF2-40B4-BE49-F238E27FC236}">
                <a16:creationId xmlns:a16="http://schemas.microsoft.com/office/drawing/2014/main" id="{DC68E174-AC6C-42A3-B608-555ADD2E71AC}"/>
              </a:ext>
            </a:extLst>
          </p:cNvPr>
          <p:cNvSpPr>
            <a:spLocks noGrp="1"/>
          </p:cNvSpPr>
          <p:nvPr>
            <p:ph type="title"/>
          </p:nvPr>
        </p:nvSpPr>
        <p:spPr/>
        <p:txBody>
          <a:bodyPr/>
          <a:lstStyle/>
          <a:p>
            <a:r>
              <a:rPr lang="zh-TW" altLang="en-US">
                <a:latin typeface="標楷體" panose="03000509000000000000" pitchFamily="65" charset="-120"/>
              </a:rPr>
              <a:t>課 程 標 準</a:t>
            </a:r>
          </a:p>
        </p:txBody>
      </p:sp>
      <p:graphicFrame>
        <p:nvGraphicFramePr>
          <p:cNvPr id="8" name="內容版面配置區 7">
            <a:extLst>
              <a:ext uri="{FF2B5EF4-FFF2-40B4-BE49-F238E27FC236}">
                <a16:creationId xmlns:a16="http://schemas.microsoft.com/office/drawing/2014/main" id="{85BFE336-BED7-4456-9CFF-6DAB474E055B}"/>
              </a:ext>
            </a:extLst>
          </p:cNvPr>
          <p:cNvGraphicFramePr>
            <a:graphicFrameLocks noGrp="1"/>
          </p:cNvGraphicFramePr>
          <p:nvPr>
            <p:ph idx="1"/>
            <p:extLst>
              <p:ext uri="{D42A27DB-BD31-4B8C-83A1-F6EECF244321}">
                <p14:modId xmlns:p14="http://schemas.microsoft.com/office/powerpoint/2010/main" val="3871672333"/>
              </p:ext>
            </p:extLst>
          </p:nvPr>
        </p:nvGraphicFramePr>
        <p:xfrm>
          <a:off x="395535" y="2564904"/>
          <a:ext cx="8440488" cy="3695851"/>
        </p:xfrm>
        <a:graphic>
          <a:graphicData uri="http://schemas.openxmlformats.org/drawingml/2006/table">
            <a:tbl>
              <a:tblPr>
                <a:tableStyleId>{5C22544A-7EE6-4342-B048-85BDC9FD1C3A}</a:tableStyleId>
              </a:tblPr>
              <a:tblGrid>
                <a:gridCol w="2232249">
                  <a:extLst>
                    <a:ext uri="{9D8B030D-6E8A-4147-A177-3AD203B41FA5}">
                      <a16:colId xmlns:a16="http://schemas.microsoft.com/office/drawing/2014/main" val="2850305862"/>
                    </a:ext>
                  </a:extLst>
                </a:gridCol>
                <a:gridCol w="1584176">
                  <a:extLst>
                    <a:ext uri="{9D8B030D-6E8A-4147-A177-3AD203B41FA5}">
                      <a16:colId xmlns:a16="http://schemas.microsoft.com/office/drawing/2014/main" val="2894449253"/>
                    </a:ext>
                  </a:extLst>
                </a:gridCol>
                <a:gridCol w="1656184">
                  <a:extLst>
                    <a:ext uri="{9D8B030D-6E8A-4147-A177-3AD203B41FA5}">
                      <a16:colId xmlns:a16="http://schemas.microsoft.com/office/drawing/2014/main" val="1688741686"/>
                    </a:ext>
                  </a:extLst>
                </a:gridCol>
                <a:gridCol w="1440160">
                  <a:extLst>
                    <a:ext uri="{9D8B030D-6E8A-4147-A177-3AD203B41FA5}">
                      <a16:colId xmlns:a16="http://schemas.microsoft.com/office/drawing/2014/main" val="2991674165"/>
                    </a:ext>
                  </a:extLst>
                </a:gridCol>
                <a:gridCol w="1527719">
                  <a:extLst>
                    <a:ext uri="{9D8B030D-6E8A-4147-A177-3AD203B41FA5}">
                      <a16:colId xmlns:a16="http://schemas.microsoft.com/office/drawing/2014/main" val="2510681376"/>
                    </a:ext>
                  </a:extLst>
                </a:gridCol>
              </a:tblGrid>
              <a:tr h="747835">
                <a:tc>
                  <a:txBody>
                    <a:bodyPr/>
                    <a:lstStyle/>
                    <a:p>
                      <a:pPr algn="ctr" fontAlgn="ctr"/>
                      <a:r>
                        <a:rPr lang="zh-TW" altLang="en-US" sz="2400" u="none" strike="noStrike" dirty="0">
                          <a:effectLst/>
                          <a:latin typeface="CircleFont" panose="02010600010101010101" pitchFamily="2" charset="-122"/>
                          <a:ea typeface="CircleFont" panose="02010600010101010101" pitchFamily="2" charset="-122"/>
                        </a:rPr>
                        <a:t>系科所組</a:t>
                      </a:r>
                      <a:endParaRPr lang="zh-TW" altLang="en-US" sz="2400" b="1" i="0" u="none" strike="noStrike" dirty="0">
                        <a:solidFill>
                          <a:srgbClr val="0000FF"/>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zh-TW" altLang="en-US" sz="2400" u="none" strike="noStrike" dirty="0">
                          <a:solidFill>
                            <a:schemeClr val="tx1"/>
                          </a:solidFill>
                          <a:effectLst/>
                          <a:latin typeface="CircleFont" panose="02010600010101010101" pitchFamily="2" charset="-122"/>
                          <a:ea typeface="CircleFont" panose="02010600010101010101" pitchFamily="2" charset="-122"/>
                        </a:rPr>
                        <a:t>校訂共同必修學分</a:t>
                      </a:r>
                      <a:endParaRPr lang="zh-TW" altLang="en-US" sz="2400" b="1" i="0" u="none" strike="noStrike" dirty="0">
                        <a:solidFill>
                          <a:schemeClr val="tx1"/>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zh-TW" altLang="en-US" sz="2400" u="none" strike="noStrike" dirty="0">
                          <a:solidFill>
                            <a:schemeClr val="tx1"/>
                          </a:solidFill>
                          <a:effectLst/>
                          <a:latin typeface="CircleFont" panose="02010600010101010101" pitchFamily="2" charset="-122"/>
                          <a:ea typeface="CircleFont" panose="02010600010101010101" pitchFamily="2" charset="-122"/>
                        </a:rPr>
                        <a:t>校訂專業</a:t>
                      </a:r>
                      <a:endParaRPr lang="en-US" altLang="zh-TW" sz="2400" u="none" strike="noStrike" dirty="0">
                        <a:solidFill>
                          <a:schemeClr val="tx1"/>
                        </a:solidFill>
                        <a:effectLst/>
                        <a:latin typeface="CircleFont" panose="02010600010101010101" pitchFamily="2" charset="-122"/>
                        <a:ea typeface="CircleFont" panose="02010600010101010101" pitchFamily="2" charset="-122"/>
                      </a:endParaRPr>
                    </a:p>
                    <a:p>
                      <a:pPr algn="ctr" fontAlgn="ctr"/>
                      <a:r>
                        <a:rPr lang="zh-TW" altLang="en-US" sz="2400" u="none" strike="noStrike" dirty="0">
                          <a:solidFill>
                            <a:schemeClr val="tx1"/>
                          </a:solidFill>
                          <a:effectLst/>
                          <a:latin typeface="CircleFont" panose="02010600010101010101" pitchFamily="2" charset="-122"/>
                          <a:ea typeface="CircleFont" panose="02010600010101010101" pitchFamily="2" charset="-122"/>
                        </a:rPr>
                        <a:t>必修學分</a:t>
                      </a:r>
                      <a:endParaRPr lang="zh-TW" altLang="en-US" sz="2400" b="1" i="0" u="none" strike="noStrike" dirty="0">
                        <a:solidFill>
                          <a:schemeClr val="tx1"/>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zh-TW" altLang="en-US" sz="2400" u="none" strike="noStrike" dirty="0">
                          <a:solidFill>
                            <a:schemeClr val="tx1"/>
                          </a:solidFill>
                          <a:effectLst/>
                          <a:latin typeface="CircleFont" panose="02010600010101010101" pitchFamily="2" charset="-122"/>
                          <a:ea typeface="CircleFont" panose="02010600010101010101" pitchFamily="2" charset="-122"/>
                        </a:rPr>
                        <a:t>專業選修</a:t>
                      </a:r>
                      <a:endParaRPr lang="en-US" altLang="zh-TW" sz="2400" u="none" strike="noStrike" dirty="0">
                        <a:solidFill>
                          <a:schemeClr val="tx1"/>
                        </a:solidFill>
                        <a:effectLst/>
                        <a:latin typeface="CircleFont" panose="02010600010101010101" pitchFamily="2" charset="-122"/>
                        <a:ea typeface="CircleFont" panose="02010600010101010101" pitchFamily="2" charset="-122"/>
                      </a:endParaRPr>
                    </a:p>
                    <a:p>
                      <a:pPr algn="ctr" fontAlgn="ctr"/>
                      <a:r>
                        <a:rPr lang="zh-TW" altLang="en-US" sz="2400" u="none" strike="noStrike" dirty="0">
                          <a:solidFill>
                            <a:schemeClr val="tx1"/>
                          </a:solidFill>
                          <a:effectLst/>
                          <a:latin typeface="CircleFont" panose="02010600010101010101" pitchFamily="2" charset="-122"/>
                          <a:ea typeface="CircleFont" panose="02010600010101010101" pitchFamily="2" charset="-122"/>
                        </a:rPr>
                        <a:t>學分</a:t>
                      </a:r>
                      <a:endParaRPr lang="zh-TW" altLang="en-US" sz="2400" b="1" i="0" u="none" strike="noStrike" dirty="0">
                        <a:solidFill>
                          <a:schemeClr val="tx1"/>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zh-TW" altLang="en-US" sz="2400" u="none" strike="noStrike" dirty="0">
                          <a:solidFill>
                            <a:schemeClr val="tx1"/>
                          </a:solidFill>
                          <a:effectLst/>
                          <a:latin typeface="CircleFont" panose="02010600010101010101" pitchFamily="2" charset="-122"/>
                          <a:ea typeface="CircleFont" panose="02010600010101010101" pitchFamily="2" charset="-122"/>
                        </a:rPr>
                        <a:t>最低畢業</a:t>
                      </a:r>
                      <a:endParaRPr lang="en-US" altLang="zh-TW" sz="2400" u="none" strike="noStrike" dirty="0">
                        <a:solidFill>
                          <a:schemeClr val="tx1"/>
                        </a:solidFill>
                        <a:effectLst/>
                        <a:latin typeface="CircleFont" panose="02010600010101010101" pitchFamily="2" charset="-122"/>
                        <a:ea typeface="CircleFont" panose="02010600010101010101" pitchFamily="2" charset="-122"/>
                      </a:endParaRPr>
                    </a:p>
                    <a:p>
                      <a:pPr algn="ctr" fontAlgn="ctr"/>
                      <a:r>
                        <a:rPr lang="zh-TW" altLang="en-US" sz="2400" u="none" strike="noStrike" dirty="0">
                          <a:solidFill>
                            <a:schemeClr val="tx1"/>
                          </a:solidFill>
                          <a:effectLst/>
                          <a:latin typeface="CircleFont" panose="02010600010101010101" pitchFamily="2" charset="-122"/>
                          <a:ea typeface="CircleFont" panose="02010600010101010101" pitchFamily="2" charset="-122"/>
                        </a:rPr>
                        <a:t>學分</a:t>
                      </a:r>
                      <a:endParaRPr lang="zh-TW" altLang="en-US" sz="2400" b="1" i="0" u="none" strike="noStrike" dirty="0">
                        <a:solidFill>
                          <a:schemeClr val="tx1"/>
                        </a:solidFill>
                        <a:effectLst/>
                        <a:latin typeface="CircleFont" panose="02010600010101010101" pitchFamily="2" charset="-122"/>
                        <a:ea typeface="CircleFont" panose="02010600010101010101" pitchFamily="2" charset="-122"/>
                      </a:endParaRPr>
                    </a:p>
                  </a:txBody>
                  <a:tcPr marL="5486" marR="5486" marT="5484" marB="0" anchor="ctr"/>
                </a:tc>
                <a:extLst>
                  <a:ext uri="{0D108BD9-81ED-4DB2-BD59-A6C34878D82A}">
                    <a16:rowId xmlns:a16="http://schemas.microsoft.com/office/drawing/2014/main" val="3471573666"/>
                  </a:ext>
                </a:extLst>
              </a:tr>
              <a:tr h="498556">
                <a:tc>
                  <a:txBody>
                    <a:bodyPr/>
                    <a:lstStyle/>
                    <a:p>
                      <a:pPr algn="ctr" fontAlgn="ctr"/>
                      <a:r>
                        <a:rPr lang="zh-TW" altLang="en-US" sz="2400" u="sng" strike="noStrike">
                          <a:effectLst/>
                          <a:latin typeface="CircleFont" panose="02010600010101010101" pitchFamily="2" charset="-122"/>
                          <a:ea typeface="CircleFont" panose="02010600010101010101" pitchFamily="2" charset="-122"/>
                          <a:hlinkClick r:id="rId2"/>
                        </a:rPr>
                        <a:t>電資學士班 </a:t>
                      </a:r>
                      <a:r>
                        <a:rPr lang="en-US" altLang="zh-TW" sz="2400" u="sng" strike="noStrike">
                          <a:effectLst/>
                          <a:latin typeface="CircleFont" panose="02010600010101010101" pitchFamily="2" charset="-122"/>
                          <a:ea typeface="CircleFont" panose="02010600010101010101" pitchFamily="2" charset="-122"/>
                          <a:hlinkClick r:id="rId2"/>
                        </a:rPr>
                        <a:t>【</a:t>
                      </a:r>
                      <a:r>
                        <a:rPr lang="zh-TW" altLang="en-US" sz="2400" u="sng" strike="noStrike">
                          <a:effectLst/>
                          <a:latin typeface="CircleFont" panose="02010600010101010101" pitchFamily="2" charset="-122"/>
                          <a:ea typeface="CircleFont" panose="02010600010101010101" pitchFamily="2" charset="-122"/>
                          <a:hlinkClick r:id="rId2"/>
                        </a:rPr>
                        <a:t>電機工程系</a:t>
                      </a:r>
                      <a:r>
                        <a:rPr lang="en-US" altLang="zh-TW" sz="2400" u="sng" strike="noStrike">
                          <a:effectLst/>
                          <a:latin typeface="CircleFont" panose="02010600010101010101" pitchFamily="2" charset="-122"/>
                          <a:ea typeface="CircleFont" panose="02010600010101010101" pitchFamily="2" charset="-122"/>
                          <a:hlinkClick r:id="rId2"/>
                        </a:rPr>
                        <a:t>】</a:t>
                      </a:r>
                      <a:endParaRPr lang="zh-TW" altLang="en-US" sz="2400" b="0" i="0" u="sng" strike="noStrike">
                        <a:solidFill>
                          <a:srgbClr val="0563C1"/>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28</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52</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32</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132</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extLst>
                  <a:ext uri="{0D108BD9-81ED-4DB2-BD59-A6C34878D82A}">
                    <a16:rowId xmlns:a16="http://schemas.microsoft.com/office/drawing/2014/main" val="1121240902"/>
                  </a:ext>
                </a:extLst>
              </a:tr>
              <a:tr h="498556">
                <a:tc>
                  <a:txBody>
                    <a:bodyPr/>
                    <a:lstStyle/>
                    <a:p>
                      <a:pPr algn="ctr" fontAlgn="ctr"/>
                      <a:r>
                        <a:rPr lang="zh-TW" altLang="en-US" sz="2400" u="sng" strike="noStrike">
                          <a:effectLst/>
                          <a:latin typeface="CircleFont" panose="02010600010101010101" pitchFamily="2" charset="-122"/>
                          <a:ea typeface="CircleFont" panose="02010600010101010101" pitchFamily="2" charset="-122"/>
                          <a:hlinkClick r:id="rId3"/>
                        </a:rPr>
                        <a:t>電資學士班 </a:t>
                      </a:r>
                      <a:r>
                        <a:rPr lang="en-US" altLang="zh-TW" sz="2400" u="sng" strike="noStrike">
                          <a:effectLst/>
                          <a:latin typeface="CircleFont" panose="02010600010101010101" pitchFamily="2" charset="-122"/>
                          <a:ea typeface="CircleFont" panose="02010600010101010101" pitchFamily="2" charset="-122"/>
                          <a:hlinkClick r:id="rId3"/>
                        </a:rPr>
                        <a:t>【</a:t>
                      </a:r>
                      <a:r>
                        <a:rPr lang="zh-TW" altLang="en-US" sz="2400" u="sng" strike="noStrike">
                          <a:effectLst/>
                          <a:latin typeface="CircleFont" panose="02010600010101010101" pitchFamily="2" charset="-122"/>
                          <a:ea typeface="CircleFont" panose="02010600010101010101" pitchFamily="2" charset="-122"/>
                          <a:hlinkClick r:id="rId3"/>
                        </a:rPr>
                        <a:t>電子工程系</a:t>
                      </a:r>
                      <a:r>
                        <a:rPr lang="en-US" altLang="zh-TW" sz="2400" u="sng" strike="noStrike">
                          <a:effectLst/>
                          <a:latin typeface="CircleFont" panose="02010600010101010101" pitchFamily="2" charset="-122"/>
                          <a:ea typeface="CircleFont" panose="02010600010101010101" pitchFamily="2" charset="-122"/>
                          <a:hlinkClick r:id="rId3"/>
                        </a:rPr>
                        <a:t>】</a:t>
                      </a:r>
                      <a:endParaRPr lang="zh-TW" altLang="en-US" sz="2400" b="0" i="0" u="sng" strike="noStrike">
                        <a:solidFill>
                          <a:srgbClr val="0563C1"/>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28</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50</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34</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132</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extLst>
                  <a:ext uri="{0D108BD9-81ED-4DB2-BD59-A6C34878D82A}">
                    <a16:rowId xmlns:a16="http://schemas.microsoft.com/office/drawing/2014/main" val="2475032861"/>
                  </a:ext>
                </a:extLst>
              </a:tr>
              <a:tr h="498556">
                <a:tc>
                  <a:txBody>
                    <a:bodyPr/>
                    <a:lstStyle/>
                    <a:p>
                      <a:pPr algn="ctr" fontAlgn="ctr"/>
                      <a:r>
                        <a:rPr lang="zh-TW" altLang="en-US" sz="2400" u="sng" strike="noStrike">
                          <a:effectLst/>
                          <a:latin typeface="CircleFont" panose="02010600010101010101" pitchFamily="2" charset="-122"/>
                          <a:ea typeface="CircleFont" panose="02010600010101010101" pitchFamily="2" charset="-122"/>
                          <a:hlinkClick r:id="rId4"/>
                        </a:rPr>
                        <a:t>電資學士班 </a:t>
                      </a:r>
                      <a:r>
                        <a:rPr lang="en-US" altLang="zh-TW" sz="2400" u="sng" strike="noStrike">
                          <a:effectLst/>
                          <a:latin typeface="CircleFont" panose="02010600010101010101" pitchFamily="2" charset="-122"/>
                          <a:ea typeface="CircleFont" panose="02010600010101010101" pitchFamily="2" charset="-122"/>
                          <a:hlinkClick r:id="rId4"/>
                        </a:rPr>
                        <a:t>【</a:t>
                      </a:r>
                      <a:r>
                        <a:rPr lang="zh-TW" altLang="en-US" sz="2400" u="sng" strike="noStrike">
                          <a:effectLst/>
                          <a:latin typeface="CircleFont" panose="02010600010101010101" pitchFamily="2" charset="-122"/>
                          <a:ea typeface="CircleFont" panose="02010600010101010101" pitchFamily="2" charset="-122"/>
                          <a:hlinkClick r:id="rId4"/>
                        </a:rPr>
                        <a:t>資訊工程系</a:t>
                      </a:r>
                      <a:r>
                        <a:rPr lang="en-US" altLang="zh-TW" sz="2400" u="sng" strike="noStrike">
                          <a:effectLst/>
                          <a:latin typeface="CircleFont" panose="02010600010101010101" pitchFamily="2" charset="-122"/>
                          <a:ea typeface="CircleFont" panose="02010600010101010101" pitchFamily="2" charset="-122"/>
                          <a:hlinkClick r:id="rId4"/>
                        </a:rPr>
                        <a:t>】</a:t>
                      </a:r>
                      <a:endParaRPr lang="zh-TW" altLang="en-US" sz="2400" b="0" i="0" u="sng" strike="noStrike">
                        <a:solidFill>
                          <a:srgbClr val="0563C1"/>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i="0" u="none" strike="noStrike" dirty="0">
                          <a:solidFill>
                            <a:srgbClr val="FF0000"/>
                          </a:solidFill>
                          <a:effectLst/>
                          <a:latin typeface="CircleFont" panose="02010600010101010101" pitchFamily="2" charset="-122"/>
                          <a:ea typeface="CircleFont" panose="02010600010101010101" pitchFamily="2" charset="-122"/>
                        </a:rPr>
                        <a:t>28</a:t>
                      </a: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55</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29</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132</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extLst>
                  <a:ext uri="{0D108BD9-81ED-4DB2-BD59-A6C34878D82A}">
                    <a16:rowId xmlns:a16="http://schemas.microsoft.com/office/drawing/2014/main" val="3413486456"/>
                  </a:ext>
                </a:extLst>
              </a:tr>
              <a:tr h="498556">
                <a:tc>
                  <a:txBody>
                    <a:bodyPr/>
                    <a:lstStyle/>
                    <a:p>
                      <a:pPr algn="ctr" fontAlgn="ctr"/>
                      <a:r>
                        <a:rPr lang="zh-TW" altLang="en-US" sz="2400" u="sng" strike="noStrike" dirty="0">
                          <a:effectLst/>
                          <a:latin typeface="CircleFont" panose="02010600010101010101" pitchFamily="2" charset="-122"/>
                          <a:ea typeface="CircleFont" panose="02010600010101010101" pitchFamily="2" charset="-122"/>
                          <a:hlinkClick r:id="rId5"/>
                        </a:rPr>
                        <a:t>電資學士班 </a:t>
                      </a:r>
                      <a:r>
                        <a:rPr lang="en-US" altLang="zh-TW" sz="2400" u="sng" strike="noStrike" dirty="0">
                          <a:effectLst/>
                          <a:latin typeface="CircleFont" panose="02010600010101010101" pitchFamily="2" charset="-122"/>
                          <a:ea typeface="CircleFont" panose="02010600010101010101" pitchFamily="2" charset="-122"/>
                          <a:hlinkClick r:id="rId5"/>
                        </a:rPr>
                        <a:t>【</a:t>
                      </a:r>
                      <a:r>
                        <a:rPr lang="zh-TW" altLang="en-US" sz="2400" u="sng" strike="noStrike" dirty="0">
                          <a:effectLst/>
                          <a:latin typeface="CircleFont" panose="02010600010101010101" pitchFamily="2" charset="-122"/>
                          <a:ea typeface="CircleFont" panose="02010600010101010101" pitchFamily="2" charset="-122"/>
                          <a:hlinkClick r:id="rId5"/>
                        </a:rPr>
                        <a:t>光電工程系</a:t>
                      </a:r>
                      <a:r>
                        <a:rPr lang="en-US" altLang="zh-TW" sz="2400" u="sng" strike="noStrike" dirty="0">
                          <a:effectLst/>
                          <a:latin typeface="CircleFont" panose="02010600010101010101" pitchFamily="2" charset="-122"/>
                          <a:ea typeface="CircleFont" panose="02010600010101010101" pitchFamily="2" charset="-122"/>
                          <a:hlinkClick r:id="rId5"/>
                        </a:rPr>
                        <a:t>】</a:t>
                      </a:r>
                      <a:endParaRPr lang="zh-TW" altLang="en-US" sz="2400" b="0" i="0" u="sng" strike="noStrike" dirty="0">
                        <a:solidFill>
                          <a:srgbClr val="0563C1"/>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28</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50</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34</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tc>
                  <a:txBody>
                    <a:bodyPr/>
                    <a:lstStyle/>
                    <a:p>
                      <a:pPr algn="ctr" fontAlgn="ctr"/>
                      <a:r>
                        <a:rPr lang="en-US" altLang="zh-TW" sz="2400" b="1" u="none" strike="noStrike" dirty="0">
                          <a:solidFill>
                            <a:srgbClr val="FF0000"/>
                          </a:solidFill>
                          <a:effectLst/>
                          <a:latin typeface="CircleFont" panose="02010600010101010101" pitchFamily="2" charset="-122"/>
                          <a:ea typeface="CircleFont" panose="02010600010101010101" pitchFamily="2" charset="-122"/>
                        </a:rPr>
                        <a:t>132</a:t>
                      </a:r>
                      <a:endParaRPr lang="en-US" altLang="zh-TW" sz="2400" b="1" i="0" u="none" strike="noStrike" dirty="0">
                        <a:solidFill>
                          <a:srgbClr val="FF0000"/>
                        </a:solidFill>
                        <a:effectLst/>
                        <a:latin typeface="CircleFont" panose="02010600010101010101" pitchFamily="2" charset="-122"/>
                        <a:ea typeface="CircleFont" panose="02010600010101010101" pitchFamily="2" charset="-122"/>
                      </a:endParaRPr>
                    </a:p>
                  </a:txBody>
                  <a:tcPr marL="5486" marR="5486" marT="5484" marB="0" anchor="ctr"/>
                </a:tc>
                <a:extLst>
                  <a:ext uri="{0D108BD9-81ED-4DB2-BD59-A6C34878D82A}">
                    <a16:rowId xmlns:a16="http://schemas.microsoft.com/office/drawing/2014/main" val="2315186930"/>
                  </a:ext>
                </a:extLst>
              </a:tr>
            </a:tbl>
          </a:graphicData>
        </a:graphic>
      </p:graphicFrame>
      <p:sp>
        <p:nvSpPr>
          <p:cNvPr id="30785" name="頁尾版面配置區 4">
            <a:extLst>
              <a:ext uri="{FF2B5EF4-FFF2-40B4-BE49-F238E27FC236}">
                <a16:creationId xmlns:a16="http://schemas.microsoft.com/office/drawing/2014/main" id="{65123202-8E00-47BB-9283-D1D23F3700D0}"/>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6" name="投影片編號版面配置區 5">
            <a:extLst>
              <a:ext uri="{FF2B5EF4-FFF2-40B4-BE49-F238E27FC236}">
                <a16:creationId xmlns:a16="http://schemas.microsoft.com/office/drawing/2014/main" id="{AE65DE30-ACD0-4517-BD4A-7E14E55B9078}"/>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a:defRPr/>
            </a:pPr>
            <a:fld id="{E55BEC78-F96C-4437-87DF-AEF2B2402E31}" type="slidenum">
              <a:rPr kumimoji="0" lang="ko-KR" altLang="en-US" smtClean="0">
                <a:latin typeface="Constantia" panose="02030602050306030303" pitchFamily="18" charset="0"/>
              </a:rPr>
              <a:pPr>
                <a:defRPr/>
              </a:pPr>
              <a:t>37</a:t>
            </a:fld>
            <a:endParaRPr kumimoji="0" lang="en-US" altLang="ko-KR">
              <a:latin typeface="Constantia" panose="02030602050306030303" pitchFamily="18" charset="0"/>
            </a:endParaRPr>
          </a:p>
        </p:txBody>
      </p:sp>
      <p:sp>
        <p:nvSpPr>
          <p:cNvPr id="30787" name="文字方塊 8">
            <a:extLst>
              <a:ext uri="{FF2B5EF4-FFF2-40B4-BE49-F238E27FC236}">
                <a16:creationId xmlns:a16="http://schemas.microsoft.com/office/drawing/2014/main" id="{D584DDC9-BE71-4CD8-B182-622998164556}"/>
              </a:ext>
            </a:extLst>
          </p:cNvPr>
          <p:cNvSpPr txBox="1">
            <a:spLocks noChangeArrowheads="1"/>
          </p:cNvSpPr>
          <p:nvPr/>
        </p:nvSpPr>
        <p:spPr bwMode="auto">
          <a:xfrm>
            <a:off x="827584" y="2060848"/>
            <a:ext cx="5856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TW" sz="1400" dirty="0">
                <a:latin typeface="CircleFont" panose="02010600010101010101" pitchFamily="2" charset="-122"/>
                <a:ea typeface="CircleFont" panose="02010600010101010101" pitchFamily="2" charset="-122"/>
                <a:hlinkClick r:id="rId6"/>
              </a:rPr>
              <a:t>http://aps.ntut.edu.tw/course/tw/Cprog.jsp?format=-3&amp;year=110&amp;matric=7</a:t>
            </a:r>
            <a:r>
              <a:rPr lang="zh-TW" altLang="en-US" sz="1400" dirty="0">
                <a:latin typeface="CircleFont" panose="02010600010101010101" pitchFamily="2" charset="-122"/>
                <a:ea typeface="CircleFont" panose="02010600010101010101" pitchFamily="2" charset="-122"/>
              </a:rPr>
              <a:t> </a:t>
            </a:r>
          </a:p>
        </p:txBody>
      </p:sp>
      <p:sp>
        <p:nvSpPr>
          <p:cNvPr id="30789" name="Rectangle 3">
            <a:extLst>
              <a:ext uri="{FF2B5EF4-FFF2-40B4-BE49-F238E27FC236}">
                <a16:creationId xmlns:a16="http://schemas.microsoft.com/office/drawing/2014/main" id="{0AC3C85D-F32B-4E84-B24A-E427CFAF2560}"/>
              </a:ext>
            </a:extLst>
          </p:cNvPr>
          <p:cNvSpPr>
            <a:spLocks noChangeArrowheads="1"/>
          </p:cNvSpPr>
          <p:nvPr/>
        </p:nvSpPr>
        <p:spPr bwMode="auto">
          <a:xfrm>
            <a:off x="107950" y="1484313"/>
            <a:ext cx="857885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990600" indent="-53340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20000"/>
              </a:lnSpc>
              <a:buClrTx/>
              <a:buSzTx/>
              <a:buFontTx/>
              <a:buBlip>
                <a:blip r:embed="rId7"/>
              </a:buBlip>
            </a:pPr>
            <a:r>
              <a:rPr kumimoji="0" lang="zh-TW" altLang="en-US" dirty="0">
                <a:latin typeface="CircleFont" panose="02010600010101010101" pitchFamily="2" charset="-122"/>
                <a:ea typeface="CircleFont" panose="02010600010101010101" pitchFamily="2" charset="-122"/>
                <a:cs typeface="Arial" panose="020B0604020202020204" pitchFamily="34" charset="0"/>
              </a:rPr>
              <a:t>畢業學分為</a:t>
            </a:r>
            <a:r>
              <a:rPr kumimoji="0" lang="en-US" altLang="zh-TW" dirty="0">
                <a:solidFill>
                  <a:srgbClr val="FF0000"/>
                </a:solidFill>
                <a:latin typeface="CircleFont" panose="02010600010101010101" pitchFamily="2" charset="-122"/>
                <a:ea typeface="CircleFont" panose="02010600010101010101" pitchFamily="2" charset="-122"/>
                <a:cs typeface="Arial" panose="020B0604020202020204" pitchFamily="34" charset="0"/>
              </a:rPr>
              <a:t>132</a:t>
            </a:r>
            <a:r>
              <a:rPr kumimoji="0" lang="zh-TW" altLang="en-US" dirty="0">
                <a:latin typeface="CircleFont" panose="02010600010101010101" pitchFamily="2" charset="-122"/>
                <a:ea typeface="CircleFont" panose="02010600010101010101" pitchFamily="2" charset="-122"/>
                <a:cs typeface="Arial" panose="020B0604020202020204" pitchFamily="34" charset="0"/>
              </a:rPr>
              <a:t>學分</a:t>
            </a:r>
            <a:endParaRPr kumimoji="0" lang="en-US" altLang="zh-TW" dirty="0">
              <a:solidFill>
                <a:srgbClr val="FF0000"/>
              </a:solidFill>
              <a:latin typeface="CircleFont" panose="02010600010101010101" pitchFamily="2" charset="-122"/>
              <a:ea typeface="CircleFont" panose="02010600010101010101" pitchFamily="2" charset="-122"/>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4706FCCF-9C56-4058-9AE6-50B33CDB8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1530" y="76201"/>
            <a:ext cx="4305741" cy="6089103"/>
          </a:xfrm>
          <a:ln>
            <a:solidFill>
              <a:schemeClr val="accent1"/>
            </a:solidFill>
          </a:ln>
          <a:effectLst>
            <a:outerShdw blurRad="50800" dist="38100" dir="2700000" algn="tl" rotWithShape="0">
              <a:prstClr val="black">
                <a:alpha val="40000"/>
              </a:prstClr>
            </a:outerShdw>
          </a:effectLst>
        </p:spPr>
      </p:pic>
      <p:sp>
        <p:nvSpPr>
          <p:cNvPr id="4" name="投影片編號版面配置區 3">
            <a:extLst>
              <a:ext uri="{FF2B5EF4-FFF2-40B4-BE49-F238E27FC236}">
                <a16:creationId xmlns:a16="http://schemas.microsoft.com/office/drawing/2014/main" id="{611F8032-E887-4EF7-B2CD-3CE442236063}"/>
              </a:ext>
            </a:extLst>
          </p:cNvPr>
          <p:cNvSpPr>
            <a:spLocks noGrp="1"/>
          </p:cNvSpPr>
          <p:nvPr>
            <p:ph type="sldNum" sz="quarter" idx="11"/>
          </p:nvPr>
        </p:nvSpPr>
        <p:spPr/>
        <p:txBody>
          <a:bodyPr/>
          <a:lstStyle/>
          <a:p>
            <a:pPr>
              <a:defRPr/>
            </a:pPr>
            <a:fld id="{AF41B513-81B1-4873-A301-0051AC0783A2}" type="slidenum">
              <a:rPr lang="ko-KR" altLang="en-US" smtClean="0"/>
              <a:pPr>
                <a:defRPr/>
              </a:pPr>
              <a:t>38</a:t>
            </a:fld>
            <a:endParaRPr lang="en-US" altLang="ko-KR"/>
          </a:p>
        </p:txBody>
      </p:sp>
      <p:pic>
        <p:nvPicPr>
          <p:cNvPr id="8" name="圖片 7">
            <a:extLst>
              <a:ext uri="{FF2B5EF4-FFF2-40B4-BE49-F238E27FC236}">
                <a16:creationId xmlns:a16="http://schemas.microsoft.com/office/drawing/2014/main" id="{D1D98841-3639-420B-9447-DB2226E01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44624"/>
            <a:ext cx="4392488" cy="6717923"/>
          </a:xfrm>
          <a:prstGeom prst="rect">
            <a:avLst/>
          </a:prstGeom>
          <a:ln>
            <a:solidFill>
              <a:schemeClr val="accent1"/>
            </a:solidFill>
          </a:ln>
          <a:effectLst>
            <a:outerShdw blurRad="50800" dist="38100" dir="2700000" algn="tl" rotWithShape="0">
              <a:prstClr val="black">
                <a:alpha val="40000"/>
              </a:prstClr>
            </a:outerShdw>
          </a:effectLst>
        </p:spPr>
      </p:pic>
      <p:sp>
        <p:nvSpPr>
          <p:cNvPr id="9" name="矩形 8">
            <a:extLst>
              <a:ext uri="{FF2B5EF4-FFF2-40B4-BE49-F238E27FC236}">
                <a16:creationId xmlns:a16="http://schemas.microsoft.com/office/drawing/2014/main" id="{751288CE-4306-446C-A9A4-EE3F017A26DB}"/>
              </a:ext>
            </a:extLst>
          </p:cNvPr>
          <p:cNvSpPr/>
          <p:nvPr/>
        </p:nvSpPr>
        <p:spPr bwMode="auto">
          <a:xfrm>
            <a:off x="2051719" y="2204864"/>
            <a:ext cx="1944215" cy="216024"/>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
        <p:nvSpPr>
          <p:cNvPr id="10" name="矩形 9">
            <a:extLst>
              <a:ext uri="{FF2B5EF4-FFF2-40B4-BE49-F238E27FC236}">
                <a16:creationId xmlns:a16="http://schemas.microsoft.com/office/drawing/2014/main" id="{7FBA30BE-ED9F-4E66-909D-86373F67F55A}"/>
              </a:ext>
            </a:extLst>
          </p:cNvPr>
          <p:cNvSpPr/>
          <p:nvPr/>
        </p:nvSpPr>
        <p:spPr bwMode="auto">
          <a:xfrm>
            <a:off x="6444208" y="2348880"/>
            <a:ext cx="2016224" cy="28803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
        <p:nvSpPr>
          <p:cNvPr id="11" name="矩形 10">
            <a:extLst>
              <a:ext uri="{FF2B5EF4-FFF2-40B4-BE49-F238E27FC236}">
                <a16:creationId xmlns:a16="http://schemas.microsoft.com/office/drawing/2014/main" id="{8411BB6B-DF95-47DB-875E-47734B959633}"/>
              </a:ext>
            </a:extLst>
          </p:cNvPr>
          <p:cNvSpPr/>
          <p:nvPr/>
        </p:nvSpPr>
        <p:spPr bwMode="auto">
          <a:xfrm>
            <a:off x="786666" y="2420888"/>
            <a:ext cx="3209269" cy="216024"/>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
        <p:nvSpPr>
          <p:cNvPr id="13" name="矩形 12">
            <a:extLst>
              <a:ext uri="{FF2B5EF4-FFF2-40B4-BE49-F238E27FC236}">
                <a16:creationId xmlns:a16="http://schemas.microsoft.com/office/drawing/2014/main" id="{A8979489-4F8B-4C15-BD3C-A0E54BDC279D}"/>
              </a:ext>
            </a:extLst>
          </p:cNvPr>
          <p:cNvSpPr/>
          <p:nvPr/>
        </p:nvSpPr>
        <p:spPr bwMode="auto">
          <a:xfrm>
            <a:off x="2489529" y="2852936"/>
            <a:ext cx="1002352" cy="216024"/>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
        <p:nvSpPr>
          <p:cNvPr id="14" name="矩形 13">
            <a:extLst>
              <a:ext uri="{FF2B5EF4-FFF2-40B4-BE49-F238E27FC236}">
                <a16:creationId xmlns:a16="http://schemas.microsoft.com/office/drawing/2014/main" id="{19B7EC08-BC77-4CF2-934E-3A7A1D01B16D}"/>
              </a:ext>
            </a:extLst>
          </p:cNvPr>
          <p:cNvSpPr/>
          <p:nvPr/>
        </p:nvSpPr>
        <p:spPr bwMode="auto">
          <a:xfrm>
            <a:off x="6914418" y="2936188"/>
            <a:ext cx="1002352" cy="216024"/>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pic>
        <p:nvPicPr>
          <p:cNvPr id="58372" name="Picture 4" descr="賞状のイラスト（卒業証書）">
            <a:extLst>
              <a:ext uri="{FF2B5EF4-FFF2-40B4-BE49-F238E27FC236}">
                <a16:creationId xmlns:a16="http://schemas.microsoft.com/office/drawing/2014/main" id="{4333E1AB-DFEE-4C73-86EE-FE9D43928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022" y="3682092"/>
            <a:ext cx="20859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093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zh-TW" altLang="en-US" sz="7200" dirty="0">
                <a:solidFill>
                  <a:srgbClr val="C00000"/>
                </a:solidFill>
              </a:rPr>
              <a:t>備審資料</a:t>
            </a:r>
            <a:endParaRPr lang="en-US" altLang="zh-TW" sz="7200" dirty="0">
              <a:solidFill>
                <a:srgbClr val="C00000"/>
              </a:solidFill>
            </a:endParaRPr>
          </a:p>
          <a:p>
            <a:pPr marL="0" indent="0" algn="ctr" eaLnBrk="1" hangingPunct="1">
              <a:buNone/>
            </a:pPr>
            <a:endParaRPr lang="en-US" altLang="zh-TW" sz="7200" dirty="0">
              <a:solidFill>
                <a:srgbClr val="C00000"/>
              </a:solidFill>
            </a:endParaRPr>
          </a:p>
          <a:p>
            <a:pPr marL="0" indent="0" algn="ctr" eaLnBrk="1" hangingPunct="1">
              <a:buNone/>
            </a:pPr>
            <a:r>
              <a:rPr lang="zh-TW" altLang="en-US" sz="7200" dirty="0">
                <a:solidFill>
                  <a:srgbClr val="C00000"/>
                </a:solidFill>
              </a:rPr>
              <a:t>準備指引</a:t>
            </a:r>
            <a:endParaRPr lang="en-US" altLang="zh-TW" sz="7200" dirty="0">
              <a:solidFill>
                <a:srgbClr val="C00000"/>
              </a:solidFill>
              <a:latin typeface="標楷體" panose="03000509000000000000" pitchFamily="65" charset="-120"/>
              <a:ea typeface="標楷體" panose="03000509000000000000" pitchFamily="65" charset="-120"/>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2549473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00443-C0F9-42DB-B6C4-DD827CE17D41}"/>
              </a:ext>
            </a:extLst>
          </p:cNvPr>
          <p:cNvSpPr>
            <a:spLocks noGrp="1"/>
          </p:cNvSpPr>
          <p:nvPr>
            <p:ph type="title"/>
          </p:nvPr>
        </p:nvSpPr>
        <p:spPr/>
        <p:txBody>
          <a:bodyPr/>
          <a:lstStyle/>
          <a:p>
            <a:r>
              <a:rPr lang="zh-TW" altLang="en-US" dirty="0"/>
              <a:t>長恨歌</a:t>
            </a:r>
            <a:r>
              <a:rPr lang="en-US" altLang="zh-TW" dirty="0"/>
              <a:t>						</a:t>
            </a:r>
            <a:r>
              <a:rPr lang="zh-TW" altLang="en-US" dirty="0"/>
              <a:t>琵琶行</a:t>
            </a:r>
          </a:p>
        </p:txBody>
      </p:sp>
      <p:sp>
        <p:nvSpPr>
          <p:cNvPr id="3" name="內容版面配置區 2">
            <a:extLst>
              <a:ext uri="{FF2B5EF4-FFF2-40B4-BE49-F238E27FC236}">
                <a16:creationId xmlns:a16="http://schemas.microsoft.com/office/drawing/2014/main" id="{C0EB433C-EDAA-4C04-8258-CFB37F2ECF93}"/>
              </a:ext>
            </a:extLst>
          </p:cNvPr>
          <p:cNvSpPr>
            <a:spLocks noGrp="1"/>
          </p:cNvSpPr>
          <p:nvPr>
            <p:ph idx="1"/>
          </p:nvPr>
        </p:nvSpPr>
        <p:spPr>
          <a:xfrm>
            <a:off x="457200" y="1196752"/>
            <a:ext cx="2674640" cy="5472608"/>
          </a:xfrm>
        </p:spPr>
        <p:txBody>
          <a:bodyPr/>
          <a:lstStyle/>
          <a:p>
            <a:pPr marL="0" indent="0">
              <a:buNone/>
            </a:pPr>
            <a:r>
              <a:rPr lang="zh-TW" altLang="en-US" sz="1200" dirty="0"/>
              <a:t>漢皇重色思傾國，御宇多年求不得。楊家有女初長成，養在深閨人未識。</a:t>
            </a:r>
            <a:br>
              <a:rPr lang="zh-TW" altLang="en-US" sz="1200" dirty="0"/>
            </a:br>
            <a:r>
              <a:rPr lang="zh-TW" altLang="en-US" sz="1200" dirty="0"/>
              <a:t>天生麗質難自棄，一朝選在君王側。回眸一笑百媚生，六宮粉黛無顏色。</a:t>
            </a:r>
            <a:br>
              <a:rPr lang="zh-TW" altLang="en-US" sz="1200" dirty="0"/>
            </a:br>
            <a:r>
              <a:rPr lang="zh-TW" altLang="en-US" sz="1200" dirty="0"/>
              <a:t>春寒賜浴華清池，溫泉水滑洗凝脂。侍兒扶起嬌無力，始是新承恩澤時。</a:t>
            </a:r>
            <a:br>
              <a:rPr lang="zh-TW" altLang="en-US" sz="1200" dirty="0"/>
            </a:br>
            <a:r>
              <a:rPr lang="zh-TW" altLang="en-US" sz="1200" dirty="0"/>
              <a:t>雲鬢花顏金步搖，芙蓉帳暖度春宵。春宵苦短日高起，從此君王不早朝。</a:t>
            </a:r>
            <a:br>
              <a:rPr lang="zh-TW" altLang="en-US" sz="1200" dirty="0"/>
            </a:br>
            <a:r>
              <a:rPr lang="zh-TW" altLang="en-US" sz="1200" dirty="0"/>
              <a:t>承歡侍宴無閒暇，春從春遊夜專夜。後宮佳麗三千人，三千寵愛在一身。</a:t>
            </a:r>
            <a:br>
              <a:rPr lang="zh-TW" altLang="en-US" sz="1200" dirty="0"/>
            </a:br>
            <a:r>
              <a:rPr lang="zh-TW" altLang="en-US" sz="1200" dirty="0"/>
              <a:t>金屋妝成嬌侍夜，玉樓宴罷醉和春。姊妹弟兄皆列土，可憐光彩生門戶。</a:t>
            </a:r>
            <a:br>
              <a:rPr lang="zh-TW" altLang="en-US" sz="1200" dirty="0"/>
            </a:br>
            <a:r>
              <a:rPr lang="zh-TW" altLang="en-US" sz="1200" dirty="0"/>
              <a:t>遂令天下父母心，不重生男重生女。驪宮高處入青雲，仙樂風飄處處聞。</a:t>
            </a:r>
            <a:br>
              <a:rPr lang="zh-TW" altLang="en-US" sz="1200" dirty="0"/>
            </a:br>
            <a:r>
              <a:rPr lang="zh-TW" altLang="en-US" sz="1200" dirty="0"/>
              <a:t>緩歌慢舞凝絲竹，盡日君王看不足。漁陽鼙鼓動地來，驚破霓裳羽衣曲。</a:t>
            </a:r>
            <a:endParaRPr lang="en-US" altLang="zh-TW" sz="1200" dirty="0"/>
          </a:p>
          <a:p>
            <a:pPr marL="0" indent="0">
              <a:buNone/>
            </a:pPr>
            <a:r>
              <a:rPr lang="en-US" altLang="zh-TW" sz="1200" dirty="0"/>
              <a:t>…</a:t>
            </a:r>
          </a:p>
          <a:p>
            <a:pPr marL="0" indent="0">
              <a:buNone/>
            </a:pPr>
            <a:r>
              <a:rPr lang="zh-TW" altLang="en-US" sz="1200" dirty="0"/>
              <a:t>玉容寂寞淚闌干，梨花一枝春帶雨。含情凝睇謝君王，一別音容兩渺茫。</a:t>
            </a:r>
          </a:p>
          <a:p>
            <a:pPr marL="0" indent="0">
              <a:buNone/>
            </a:pPr>
            <a:r>
              <a:rPr lang="zh-TW" altLang="en-US" sz="1200" dirty="0"/>
              <a:t>昭陽殿裏恩愛絕，蓬萊宮中日月長。回頭下望人寰處，不見長安見塵霧。</a:t>
            </a:r>
          </a:p>
          <a:p>
            <a:pPr marL="0" indent="0">
              <a:buNone/>
            </a:pPr>
            <a:r>
              <a:rPr lang="zh-TW" altLang="en-US" sz="1200" dirty="0"/>
              <a:t>惟將舊物表深情，鈿合金釵寄將去。釵留一股合一扇，釵擘黃金合分鈿。</a:t>
            </a:r>
          </a:p>
          <a:p>
            <a:pPr marL="0" indent="0">
              <a:buNone/>
            </a:pPr>
            <a:r>
              <a:rPr lang="zh-TW" altLang="en-US" sz="1200" dirty="0"/>
              <a:t>但教心似金鈿堅，天上人間會相見。</a:t>
            </a:r>
            <a:r>
              <a:rPr lang="zh-TW" altLang="en-US" sz="1200" dirty="0">
                <a:solidFill>
                  <a:srgbClr val="FF0000"/>
                </a:solidFill>
              </a:rPr>
              <a:t>臨別殷勤重寄詞，詞中有誓兩心知。</a:t>
            </a:r>
          </a:p>
          <a:p>
            <a:pPr marL="0" indent="0">
              <a:buNone/>
            </a:pPr>
            <a:r>
              <a:rPr lang="zh-TW" altLang="en-US" sz="1200" dirty="0">
                <a:solidFill>
                  <a:srgbClr val="FF0000"/>
                </a:solidFill>
              </a:rPr>
              <a:t>七月七日長生殿，夜半無人私語時。在天願作比翼鳥，在地願為連理枝。</a:t>
            </a:r>
          </a:p>
          <a:p>
            <a:pPr marL="0" indent="0">
              <a:buNone/>
            </a:pPr>
            <a:r>
              <a:rPr lang="zh-TW" altLang="en-US" sz="1200" dirty="0">
                <a:solidFill>
                  <a:srgbClr val="FF0000"/>
                </a:solidFill>
              </a:rPr>
              <a:t>天長地久有時盡，此恨綿綿無絕期</a:t>
            </a:r>
            <a:r>
              <a:rPr lang="zh-TW" altLang="en-US" sz="1200" dirty="0"/>
              <a:t>。</a:t>
            </a:r>
          </a:p>
        </p:txBody>
      </p:sp>
      <p:sp>
        <p:nvSpPr>
          <p:cNvPr id="4" name="投影片編號版面配置區 3">
            <a:extLst>
              <a:ext uri="{FF2B5EF4-FFF2-40B4-BE49-F238E27FC236}">
                <a16:creationId xmlns:a16="http://schemas.microsoft.com/office/drawing/2014/main" id="{72CE36B3-5AE5-4DCF-8C2E-C130F1EA5EF7}"/>
              </a:ext>
            </a:extLst>
          </p:cNvPr>
          <p:cNvSpPr>
            <a:spLocks noGrp="1"/>
          </p:cNvSpPr>
          <p:nvPr>
            <p:ph type="sldNum" sz="quarter" idx="11"/>
          </p:nvPr>
        </p:nvSpPr>
        <p:spPr/>
        <p:txBody>
          <a:bodyPr/>
          <a:lstStyle/>
          <a:p>
            <a:pPr>
              <a:defRPr/>
            </a:pPr>
            <a:fld id="{AF41B513-81B1-4873-A301-0051AC0783A2}" type="slidenum">
              <a:rPr lang="ko-KR" altLang="en-US" smtClean="0"/>
              <a:pPr>
                <a:defRPr/>
              </a:pPr>
              <a:t>4</a:t>
            </a:fld>
            <a:endParaRPr lang="en-US" altLang="ko-KR"/>
          </a:p>
        </p:txBody>
      </p:sp>
      <p:pic>
        <p:nvPicPr>
          <p:cNvPr id="28674" name="Picture 2" descr="白居易">
            <a:extLst>
              <a:ext uri="{FF2B5EF4-FFF2-40B4-BE49-F238E27FC236}">
                <a16:creationId xmlns:a16="http://schemas.microsoft.com/office/drawing/2014/main" id="{29865DEA-9E52-4165-93FB-97033171B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2098030"/>
            <a:ext cx="2381250" cy="32956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412D0DC-4087-465D-8097-7FB0B459EB8D}"/>
              </a:ext>
            </a:extLst>
          </p:cNvPr>
          <p:cNvSpPr/>
          <p:nvPr/>
        </p:nvSpPr>
        <p:spPr>
          <a:xfrm>
            <a:off x="2965331" y="5469880"/>
            <a:ext cx="3262432" cy="461665"/>
          </a:xfrm>
          <a:prstGeom prst="rect">
            <a:avLst/>
          </a:prstGeom>
        </p:spPr>
        <p:txBody>
          <a:bodyPr wrap="none">
            <a:spAutoFit/>
          </a:bodyPr>
          <a:lstStyle/>
          <a:p>
            <a:r>
              <a:rPr lang="zh-TW" altLang="en-US" sz="2400" dirty="0">
                <a:solidFill>
                  <a:srgbClr val="000000"/>
                </a:solidFill>
                <a:latin typeface="CircleFont" panose="02010600010101010101" pitchFamily="2" charset="-122"/>
                <a:ea typeface="CircleFont" panose="02010600010101010101" pitchFamily="2" charset="-122"/>
              </a:rPr>
              <a:t>清宮殿藏本</a:t>
            </a:r>
            <a:r>
              <a:rPr lang="zh-TW" altLang="en-US" sz="2400" u="sng" dirty="0">
                <a:solidFill>
                  <a:srgbClr val="000000"/>
                </a:solidFill>
                <a:latin typeface="CircleFont" panose="02010600010101010101" pitchFamily="2" charset="-122"/>
                <a:ea typeface="CircleFont" panose="02010600010101010101" pitchFamily="2" charset="-122"/>
              </a:rPr>
              <a:t>白居易</a:t>
            </a:r>
            <a:r>
              <a:rPr lang="zh-TW" altLang="en-US" sz="2400" dirty="0">
                <a:solidFill>
                  <a:srgbClr val="000000"/>
                </a:solidFill>
                <a:latin typeface="CircleFont" panose="02010600010101010101" pitchFamily="2" charset="-122"/>
                <a:ea typeface="CircleFont" panose="02010600010101010101" pitchFamily="2" charset="-122"/>
              </a:rPr>
              <a:t>畫像</a:t>
            </a:r>
            <a:endParaRPr lang="zh-TW" altLang="en-US" sz="2400" dirty="0">
              <a:latin typeface="CircleFont" panose="02010600010101010101" pitchFamily="2" charset="-122"/>
              <a:ea typeface="CircleFont" panose="02010600010101010101" pitchFamily="2" charset="-122"/>
            </a:endParaRPr>
          </a:p>
        </p:txBody>
      </p:sp>
      <p:sp>
        <p:nvSpPr>
          <p:cNvPr id="7" name="內容版面配置區 2">
            <a:extLst>
              <a:ext uri="{FF2B5EF4-FFF2-40B4-BE49-F238E27FC236}">
                <a16:creationId xmlns:a16="http://schemas.microsoft.com/office/drawing/2014/main" id="{9DEE017F-E48E-41B6-8910-74AA43D4E88B}"/>
              </a:ext>
            </a:extLst>
          </p:cNvPr>
          <p:cNvSpPr txBox="1">
            <a:spLocks/>
          </p:cNvSpPr>
          <p:nvPr/>
        </p:nvSpPr>
        <p:spPr bwMode="auto">
          <a:xfrm>
            <a:off x="6156176" y="1196752"/>
            <a:ext cx="2674640"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3200">
                <a:solidFill>
                  <a:schemeClr val="tx1"/>
                </a:solidFill>
                <a:latin typeface="CircleFont" panose="02010600010101010101" pitchFamily="2" charset="-122"/>
                <a:ea typeface="CircleFont" panose="02010600010101010101" pitchFamily="2" charset="-122"/>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800">
                <a:solidFill>
                  <a:schemeClr val="tx1"/>
                </a:solidFill>
                <a:latin typeface="CircleFont" panose="02010600010101010101" pitchFamily="2" charset="-122"/>
                <a:ea typeface="CircleFont" panose="02010600010101010101" pitchFamily="2" charset="-122"/>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800">
                <a:solidFill>
                  <a:schemeClr val="tx1"/>
                </a:solidFill>
                <a:latin typeface="CircleFont" panose="02010600010101010101" pitchFamily="2" charset="-122"/>
                <a:ea typeface="CircleFont" panose="02010600010101010101" pitchFamily="2" charset="-122"/>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400">
                <a:solidFill>
                  <a:schemeClr val="tx1"/>
                </a:solidFill>
                <a:latin typeface="CircleFont" panose="02010600010101010101" pitchFamily="2" charset="-122"/>
                <a:ea typeface="CircleFont" panose="02010600010101010101" pitchFamily="2" charset="-122"/>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400">
                <a:solidFill>
                  <a:schemeClr val="tx1"/>
                </a:solidFill>
                <a:latin typeface="CircleFont" panose="02010600010101010101" pitchFamily="2" charset="-122"/>
                <a:ea typeface="CircleFont" panose="02010600010101010101"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marL="0" indent="0">
              <a:buNone/>
            </a:pPr>
            <a:r>
              <a:rPr kumimoji="0" lang="zh-TW" altLang="en-US" sz="1200" kern="0" dirty="0"/>
              <a:t>潯陽江頭夜送客，楓葉荻花秋瑟瑟。</a:t>
            </a:r>
          </a:p>
          <a:p>
            <a:pPr marL="0" indent="0">
              <a:buNone/>
            </a:pPr>
            <a:r>
              <a:rPr kumimoji="0" lang="zh-TW" altLang="en-US" sz="1200" kern="0" dirty="0"/>
              <a:t>主人下馬客在船，舉酒欲飲無管絃。</a:t>
            </a:r>
          </a:p>
          <a:p>
            <a:pPr marL="0" indent="0">
              <a:buNone/>
            </a:pPr>
            <a:r>
              <a:rPr kumimoji="0" lang="zh-TW" altLang="en-US" sz="1200" kern="0" dirty="0"/>
              <a:t>醉不成歡慘將別，別時茫茫江浸月。</a:t>
            </a:r>
          </a:p>
          <a:p>
            <a:pPr marL="0" indent="0">
              <a:buNone/>
            </a:pPr>
            <a:r>
              <a:rPr kumimoji="0" lang="zh-TW" altLang="en-US" sz="1200" kern="0" dirty="0"/>
              <a:t>忽聞水上琵琶聲，主人忘歸客不發。</a:t>
            </a:r>
          </a:p>
          <a:p>
            <a:pPr marL="0" indent="0">
              <a:buNone/>
            </a:pPr>
            <a:r>
              <a:rPr kumimoji="0" lang="zh-TW" altLang="en-US" sz="1200" kern="0" dirty="0">
                <a:solidFill>
                  <a:srgbClr val="FF0000"/>
                </a:solidFill>
              </a:rPr>
              <a:t>尋聲闇問彈者誰，琵琶聲停欲語遲。</a:t>
            </a:r>
          </a:p>
          <a:p>
            <a:pPr marL="0" indent="0">
              <a:buNone/>
            </a:pPr>
            <a:r>
              <a:rPr kumimoji="0" lang="zh-TW" altLang="en-US" sz="1200" kern="0" dirty="0">
                <a:solidFill>
                  <a:srgbClr val="FF0000"/>
                </a:solidFill>
              </a:rPr>
              <a:t>移船相近邀相見，添酒回燈重開宴。</a:t>
            </a:r>
          </a:p>
          <a:p>
            <a:pPr marL="0" indent="0">
              <a:buNone/>
            </a:pPr>
            <a:r>
              <a:rPr kumimoji="0" lang="zh-TW" altLang="en-US" sz="1200" kern="0" dirty="0">
                <a:solidFill>
                  <a:srgbClr val="FF0000"/>
                </a:solidFill>
              </a:rPr>
              <a:t>千呼萬喚始出來，猶抱琵琶半遮面。</a:t>
            </a:r>
          </a:p>
          <a:p>
            <a:pPr marL="0" indent="0">
              <a:buNone/>
            </a:pPr>
            <a:r>
              <a:rPr kumimoji="0" lang="zh-TW" altLang="en-US" sz="1200" kern="0" dirty="0"/>
              <a:t>轉軸撥絃三兩聲，未成曲調先有情。</a:t>
            </a:r>
          </a:p>
          <a:p>
            <a:pPr marL="0" indent="0">
              <a:buNone/>
            </a:pPr>
            <a:r>
              <a:rPr kumimoji="0" lang="zh-TW" altLang="en-US" sz="1200" kern="0" dirty="0"/>
              <a:t>絃絃掩抑聲聲思，似訴平生不得志。</a:t>
            </a:r>
          </a:p>
          <a:p>
            <a:pPr marL="0" indent="0">
              <a:buNone/>
            </a:pPr>
            <a:r>
              <a:rPr kumimoji="0" lang="zh-TW" altLang="en-US" sz="1200" kern="0" dirty="0"/>
              <a:t>低眉信手續續彈，說盡心中無限事。</a:t>
            </a:r>
          </a:p>
          <a:p>
            <a:pPr marL="0" indent="0">
              <a:buNone/>
            </a:pPr>
            <a:r>
              <a:rPr kumimoji="0" lang="en-US" altLang="zh-TW" sz="1200" kern="0" dirty="0"/>
              <a:t>…</a:t>
            </a:r>
            <a:endParaRPr kumimoji="0" lang="zh-TW" altLang="en-US" sz="1200" kern="0" dirty="0"/>
          </a:p>
          <a:p>
            <a:pPr marL="0" indent="0">
              <a:buNone/>
            </a:pPr>
            <a:r>
              <a:rPr kumimoji="0" lang="zh-TW" altLang="en-US" sz="1200" kern="0" dirty="0"/>
              <a:t>我聞琵琶已歎息，又聞此語重唧唧。</a:t>
            </a:r>
          </a:p>
          <a:p>
            <a:pPr marL="0" indent="0">
              <a:buNone/>
            </a:pPr>
            <a:r>
              <a:rPr kumimoji="0" lang="zh-TW" altLang="en-US" sz="1200" kern="0" dirty="0"/>
              <a:t>同是天涯淪落人，相逢何必曾相識。</a:t>
            </a:r>
          </a:p>
          <a:p>
            <a:pPr marL="0" indent="0">
              <a:buNone/>
            </a:pPr>
            <a:r>
              <a:rPr kumimoji="0" lang="zh-TW" altLang="en-US" sz="1200" kern="0" dirty="0"/>
              <a:t>我從去年辭帝京，謫居臥病潯陽城。</a:t>
            </a:r>
          </a:p>
          <a:p>
            <a:pPr marL="0" indent="0">
              <a:buNone/>
            </a:pPr>
            <a:r>
              <a:rPr kumimoji="0" lang="zh-TW" altLang="en-US" sz="1200" kern="0" dirty="0"/>
              <a:t>潯陽地僻無音樂，終歲不聞絲竹聲。</a:t>
            </a:r>
          </a:p>
          <a:p>
            <a:pPr marL="0" indent="0">
              <a:buNone/>
            </a:pPr>
            <a:r>
              <a:rPr kumimoji="0" lang="zh-TW" altLang="en-US" sz="1200" kern="0" dirty="0"/>
              <a:t>住近湓江地低溼，黃蘆苦竹繞宅生。</a:t>
            </a:r>
          </a:p>
          <a:p>
            <a:pPr marL="0" indent="0">
              <a:buNone/>
            </a:pPr>
            <a:r>
              <a:rPr kumimoji="0" lang="zh-TW" altLang="en-US" sz="1200" kern="0" dirty="0"/>
              <a:t>其間旦暮聞何物，杜鵑啼血猿哀鳴。</a:t>
            </a:r>
          </a:p>
          <a:p>
            <a:pPr marL="0" indent="0">
              <a:buNone/>
            </a:pPr>
            <a:r>
              <a:rPr kumimoji="0" lang="zh-TW" altLang="en-US" sz="1200" kern="0" dirty="0"/>
              <a:t>春江花朝秋月夜，往往取酒還獨傾。</a:t>
            </a:r>
          </a:p>
          <a:p>
            <a:pPr marL="0" indent="0">
              <a:buNone/>
            </a:pPr>
            <a:r>
              <a:rPr kumimoji="0" lang="zh-TW" altLang="en-US" sz="1200" kern="0" dirty="0"/>
              <a:t>豈無山歌與村笛，嘔啞嘲哳難為聽。</a:t>
            </a:r>
          </a:p>
          <a:p>
            <a:pPr marL="0" indent="0">
              <a:buNone/>
            </a:pPr>
            <a:r>
              <a:rPr kumimoji="0" lang="zh-TW" altLang="en-US" sz="1200" kern="0" dirty="0"/>
              <a:t>今夜聞君琵琶語，如聽仙樂耳暫明。</a:t>
            </a:r>
          </a:p>
          <a:p>
            <a:pPr marL="0" indent="0">
              <a:buNone/>
            </a:pPr>
            <a:r>
              <a:rPr kumimoji="0" lang="zh-TW" altLang="en-US" sz="1200" kern="0" dirty="0"/>
              <a:t>莫辭更坐彈一曲，為君翻作琵琶行</a:t>
            </a:r>
          </a:p>
          <a:p>
            <a:pPr marL="0" indent="0">
              <a:buNone/>
            </a:pPr>
            <a:r>
              <a:rPr kumimoji="0" lang="zh-TW" altLang="en-US" sz="1200" kern="0" dirty="0"/>
              <a:t>感我此言良久立，卻坐促絃絃轉急。</a:t>
            </a:r>
          </a:p>
          <a:p>
            <a:pPr marL="0" indent="0">
              <a:buNone/>
            </a:pPr>
            <a:r>
              <a:rPr kumimoji="0" lang="zh-TW" altLang="en-US" sz="1200" kern="0" dirty="0"/>
              <a:t>淒淒不似向前聲，滿座重聞皆掩泣。</a:t>
            </a:r>
          </a:p>
          <a:p>
            <a:pPr marL="0" indent="0">
              <a:buNone/>
            </a:pPr>
            <a:r>
              <a:rPr kumimoji="0" lang="zh-TW" altLang="en-US" sz="1200" kern="0" dirty="0"/>
              <a:t>座中泣下誰最多？江州司馬青衫濕。</a:t>
            </a:r>
          </a:p>
        </p:txBody>
      </p:sp>
    </p:spTree>
    <p:extLst>
      <p:ext uri="{BB962C8B-B14F-4D97-AF65-F5344CB8AC3E}">
        <p14:creationId xmlns:p14="http://schemas.microsoft.com/office/powerpoint/2010/main" val="2406001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四技申請入學聯合招生簡章分則</a:t>
            </a:r>
            <a:endParaRPr lang="zh-TW" altLang="en-US" dirty="0">
              <a:solidFill>
                <a:srgbClr val="FF0000"/>
              </a:solidFill>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40</a:t>
            </a:fld>
            <a:endParaRPr kumimoji="0" lang="en-US" altLang="ko-KR">
              <a:latin typeface="Constantia" panose="02030602050306030303" pitchFamily="18" charset="0"/>
            </a:endParaRPr>
          </a:p>
        </p:txBody>
      </p:sp>
      <p:pic>
        <p:nvPicPr>
          <p:cNvPr id="31746" name="Picture 2" descr="https://tjhsieh.github.io/honors/images/p31_112.png">
            <a:extLst>
              <a:ext uri="{FF2B5EF4-FFF2-40B4-BE49-F238E27FC236}">
                <a16:creationId xmlns:a16="http://schemas.microsoft.com/office/drawing/2014/main" id="{1646F397-1C32-446E-9D62-7A61AC82F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2" y="1123950"/>
            <a:ext cx="9144000" cy="57340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8777265-EB30-4B0A-9486-62572113491B}"/>
              </a:ext>
            </a:extLst>
          </p:cNvPr>
          <p:cNvSpPr/>
          <p:nvPr/>
        </p:nvSpPr>
        <p:spPr bwMode="auto">
          <a:xfrm>
            <a:off x="2987824" y="2780928"/>
            <a:ext cx="6048672" cy="172819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27245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en-US" altLang="zh-TW" dirty="0"/>
              <a:t>A.</a:t>
            </a:r>
            <a:r>
              <a:rPr lang="zh-TW" altLang="en-US" dirty="0"/>
              <a:t>  </a:t>
            </a:r>
            <a:r>
              <a:rPr lang="zh-TW" altLang="en-US" dirty="0">
                <a:latin typeface="標楷體" panose="03000509000000000000" pitchFamily="65" charset="-120"/>
              </a:rPr>
              <a:t>修課紀錄</a:t>
            </a:r>
            <a:endParaRPr lang="zh-TW" altLang="en-US" dirty="0">
              <a:solidFill>
                <a:srgbClr val="FF0000"/>
              </a:solidFill>
            </a:endParaRP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zh-TW" altLang="en-US" dirty="0"/>
              <a:t>採計「數學</a:t>
            </a:r>
            <a:r>
              <a:rPr lang="en-US" altLang="zh-TW" dirty="0"/>
              <a:t>A</a:t>
            </a:r>
            <a:r>
              <a:rPr lang="zh-TW" altLang="en-US" dirty="0"/>
              <a:t>」版本</a:t>
            </a:r>
            <a:endParaRPr lang="en-US" altLang="zh-TW" dirty="0"/>
          </a:p>
          <a:p>
            <a:endParaRPr lang="en-US" altLang="zh-TW" dirty="0"/>
          </a:p>
          <a:p>
            <a:r>
              <a:rPr lang="zh-TW" altLang="en-US" dirty="0"/>
              <a:t>本班屬</a:t>
            </a:r>
            <a:r>
              <a:rPr lang="zh-TW" altLang="en-US" dirty="0">
                <a:solidFill>
                  <a:srgbClr val="FF0000"/>
                </a:solidFill>
              </a:rPr>
              <a:t>資訊學群</a:t>
            </a:r>
            <a:r>
              <a:rPr lang="zh-TW" altLang="en-US" dirty="0"/>
              <a:t>，參考部定必修、加深加廣選修、校訂必修、多元選修及綜合高中之課程等修課紀錄進行綜合評量。</a:t>
            </a:r>
          </a:p>
          <a:p>
            <a:r>
              <a:rPr lang="zh-TW" altLang="en-US" dirty="0"/>
              <a:t>本班參考部定必修與加深加廣選修之重點領域為</a:t>
            </a:r>
            <a:r>
              <a:rPr lang="zh-TW" altLang="en-US" dirty="0">
                <a:solidFill>
                  <a:srgbClr val="FF0000"/>
                </a:solidFill>
              </a:rPr>
              <a:t>數學領域</a:t>
            </a:r>
            <a:r>
              <a:rPr lang="zh-TW" altLang="en-US" dirty="0"/>
              <a:t>、</a:t>
            </a:r>
            <a:r>
              <a:rPr lang="zh-TW" altLang="en-US" dirty="0">
                <a:solidFill>
                  <a:srgbClr val="FF0000"/>
                </a:solidFill>
              </a:rPr>
              <a:t>自然科學</a:t>
            </a:r>
            <a:r>
              <a:rPr lang="zh-TW" altLang="en-US" dirty="0"/>
              <a:t>領域。</a:t>
            </a:r>
            <a:endParaRPr lang="en-US" altLang="zh-TW" dirty="0"/>
          </a:p>
          <a:p>
            <a:r>
              <a:rPr lang="zh-TW" altLang="en-US" dirty="0"/>
              <a:t>上傳檔案件數上限</a:t>
            </a:r>
            <a:r>
              <a:rPr lang="en-US" altLang="zh-TW" dirty="0"/>
              <a:t>:</a:t>
            </a:r>
            <a:r>
              <a:rPr lang="zh-TW" altLang="en-US" dirty="0"/>
              <a:t> </a:t>
            </a:r>
            <a:r>
              <a:rPr lang="en-US" altLang="zh-TW" dirty="0"/>
              <a:t>1</a:t>
            </a:r>
            <a:r>
              <a:rPr lang="zh-TW" altLang="en-US" dirty="0"/>
              <a:t>件。</a:t>
            </a:r>
          </a:p>
          <a:p>
            <a:endParaRPr lang="ja-JP"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41</a:t>
            </a:fld>
            <a:endParaRPr kumimoji="0" lang="en-US" altLang="ko-KR">
              <a:latin typeface="Constantia" panose="02030602050306030303" pitchFamily="18" charset="0"/>
            </a:endParaRPr>
          </a:p>
        </p:txBody>
      </p:sp>
      <p:sp>
        <p:nvSpPr>
          <p:cNvPr id="2" name="矩形 1">
            <a:extLst>
              <a:ext uri="{FF2B5EF4-FFF2-40B4-BE49-F238E27FC236}">
                <a16:creationId xmlns:a16="http://schemas.microsoft.com/office/drawing/2014/main" id="{A5DD6C61-9FA8-4697-A00E-E0101B03F518}"/>
              </a:ext>
            </a:extLst>
          </p:cNvPr>
          <p:cNvSpPr/>
          <p:nvPr/>
        </p:nvSpPr>
        <p:spPr>
          <a:xfrm>
            <a:off x="189059" y="6281145"/>
            <a:ext cx="7263261" cy="369332"/>
          </a:xfrm>
          <a:prstGeom prst="rect">
            <a:avLst/>
          </a:prstGeom>
        </p:spPr>
        <p:txBody>
          <a:bodyPr wrap="square">
            <a:spAutoFit/>
          </a:bodyPr>
          <a:lstStyle/>
          <a:p>
            <a:r>
              <a:rPr lang="zh-TW" altLang="en-US" dirty="0">
                <a:hlinkClick r:id="rId3"/>
              </a:rPr>
              <a:t>https://www.techadmi.edu.tw/111new/apply/comc04_dep.php?depid=2927</a:t>
            </a:r>
            <a:r>
              <a:rPr lang="zh-TW" altLang="en-US" dirty="0"/>
              <a:t> </a:t>
            </a:r>
          </a:p>
        </p:txBody>
      </p:sp>
    </p:spTree>
    <p:extLst>
      <p:ext uri="{BB962C8B-B14F-4D97-AF65-F5344CB8AC3E}">
        <p14:creationId xmlns:p14="http://schemas.microsoft.com/office/powerpoint/2010/main" val="53292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en-US" altLang="zh-TW" dirty="0"/>
              <a:t>B.</a:t>
            </a:r>
            <a:r>
              <a:rPr lang="zh-TW" altLang="en-US" dirty="0"/>
              <a:t>  </a:t>
            </a:r>
            <a:r>
              <a:rPr lang="zh-TW" altLang="en-US" dirty="0">
                <a:latin typeface="標楷體" panose="03000509000000000000" pitchFamily="65" charset="-120"/>
              </a:rPr>
              <a:t>課程學習成果</a:t>
            </a:r>
            <a:endParaRPr lang="zh-TW" altLang="en-US" dirty="0">
              <a:solidFill>
                <a:srgbClr val="FF0000"/>
              </a:solidFill>
            </a:endParaRP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a:xfrm>
            <a:off x="457200" y="1371600"/>
            <a:ext cx="8363272" cy="4953000"/>
          </a:xfrm>
        </p:spPr>
        <p:txBody>
          <a:bodyPr/>
          <a:lstStyle/>
          <a:p>
            <a:r>
              <a:rPr lang="zh-TW" altLang="en-US" dirty="0"/>
              <a:t>學生可就下列內容或其他</a:t>
            </a:r>
            <a:r>
              <a:rPr lang="zh-TW" altLang="en-US" dirty="0">
                <a:solidFill>
                  <a:srgbClr val="FF0000"/>
                </a:solidFill>
              </a:rPr>
              <a:t>課程學習成果</a:t>
            </a:r>
            <a:r>
              <a:rPr lang="zh-TW" altLang="en-US" dirty="0"/>
              <a:t>選擇提供，本班據以綜合評量。</a:t>
            </a:r>
          </a:p>
          <a:p>
            <a:r>
              <a:rPr lang="zh-TW" altLang="en-US" dirty="0"/>
              <a:t> </a:t>
            </a:r>
            <a:r>
              <a:rPr lang="en-US" altLang="zh-TW" dirty="0"/>
              <a:t>B-1.</a:t>
            </a:r>
            <a:r>
              <a:rPr lang="zh-TW" altLang="en-US" dirty="0"/>
              <a:t> 書面報告</a:t>
            </a:r>
          </a:p>
          <a:p>
            <a:r>
              <a:rPr lang="zh-TW" altLang="en-US" dirty="0"/>
              <a:t> </a:t>
            </a:r>
            <a:r>
              <a:rPr lang="en-US" altLang="zh-TW" dirty="0"/>
              <a:t>B-3.</a:t>
            </a:r>
            <a:r>
              <a:rPr lang="zh-TW" altLang="en-US" dirty="0"/>
              <a:t> </a:t>
            </a:r>
            <a:r>
              <a:rPr lang="zh-TW" altLang="en-US" dirty="0">
                <a:solidFill>
                  <a:srgbClr val="FF0000"/>
                </a:solidFill>
              </a:rPr>
              <a:t>自然科學</a:t>
            </a:r>
            <a:r>
              <a:rPr lang="zh-TW" altLang="en-US" dirty="0"/>
              <a:t>領域</a:t>
            </a:r>
            <a:r>
              <a:rPr lang="zh-TW" altLang="en-US" dirty="0">
                <a:solidFill>
                  <a:srgbClr val="FF0000"/>
                </a:solidFill>
              </a:rPr>
              <a:t>探究</a:t>
            </a:r>
            <a:r>
              <a:rPr lang="zh-TW" altLang="en-US" dirty="0"/>
              <a:t>與</a:t>
            </a:r>
            <a:r>
              <a:rPr lang="zh-TW" altLang="en-US" dirty="0">
                <a:solidFill>
                  <a:srgbClr val="FF0000"/>
                </a:solidFill>
              </a:rPr>
              <a:t>實作</a:t>
            </a:r>
            <a:r>
              <a:rPr lang="zh-TW" altLang="en-US" dirty="0"/>
              <a:t>成果</a:t>
            </a:r>
            <a:endParaRPr lang="en-US" altLang="zh-TW" dirty="0"/>
          </a:p>
          <a:p>
            <a:endParaRPr lang="en-US" altLang="zh-TW" dirty="0"/>
          </a:p>
          <a:p>
            <a:r>
              <a:rPr lang="zh-TW" altLang="en-US" dirty="0"/>
              <a:t>上傳檔案件數上限</a:t>
            </a:r>
            <a:r>
              <a:rPr lang="en-US" altLang="zh-TW" dirty="0"/>
              <a:t>:</a:t>
            </a:r>
            <a:r>
              <a:rPr lang="zh-TW" altLang="en-US" dirty="0"/>
              <a:t> </a:t>
            </a:r>
            <a:r>
              <a:rPr lang="en-US" altLang="zh-TW" dirty="0"/>
              <a:t>1</a:t>
            </a:r>
            <a:r>
              <a:rPr lang="zh-TW" altLang="en-US" dirty="0"/>
              <a:t>件。</a:t>
            </a:r>
          </a:p>
          <a:p>
            <a:endParaRPr lang="zh-TW" altLang="en-US" dirty="0"/>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42</a:t>
            </a:fld>
            <a:endParaRPr kumimoji="0" lang="en-US" altLang="ko-KR">
              <a:latin typeface="Constantia" panose="02030602050306030303" pitchFamily="18" charset="0"/>
            </a:endParaRPr>
          </a:p>
        </p:txBody>
      </p:sp>
    </p:spTree>
    <p:extLst>
      <p:ext uri="{BB962C8B-B14F-4D97-AF65-F5344CB8AC3E}">
        <p14:creationId xmlns:p14="http://schemas.microsoft.com/office/powerpoint/2010/main" val="1718189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en-US" altLang="zh-TW" dirty="0"/>
              <a:t>C.</a:t>
            </a:r>
            <a:r>
              <a:rPr lang="zh-TW" altLang="en-US" dirty="0"/>
              <a:t> 多元表現</a:t>
            </a:r>
            <a:endParaRPr lang="ja-JP" altLang="en-US" dirty="0">
              <a:latin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43</a:t>
            </a:fld>
            <a:endParaRPr kumimoji="0" lang="en-US" altLang="ko-KR">
              <a:latin typeface="Constantia" panose="02030602050306030303" pitchFamily="18" charset="0"/>
            </a:endParaRPr>
          </a:p>
        </p:txBody>
      </p:sp>
      <p:pic>
        <p:nvPicPr>
          <p:cNvPr id="63490" name="Picture 2" descr="多益測驗如何準備？認識考試種類、出題方向及成績分級，順利拿高分！ - Winning+國際人才培訓">
            <a:extLst>
              <a:ext uri="{FF2B5EF4-FFF2-40B4-BE49-F238E27FC236}">
                <a16:creationId xmlns:a16="http://schemas.microsoft.com/office/drawing/2014/main" id="{10A91436-48DD-44A9-9D43-42EC7A601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679" y="2996952"/>
            <a:ext cx="4303825" cy="2366356"/>
          </a:xfrm>
          <a:prstGeom prst="rect">
            <a:avLst/>
          </a:prstGeom>
          <a:noFill/>
          <a:extLst>
            <a:ext uri="{909E8E84-426E-40DD-AFC4-6F175D3DCCD1}">
              <a14:hiddenFill xmlns:a14="http://schemas.microsoft.com/office/drawing/2010/main">
                <a:solidFill>
                  <a:srgbClr val="FFFFFF"/>
                </a:solidFill>
              </a14:hiddenFill>
            </a:ext>
          </a:extLst>
        </p:spPr>
      </p:pic>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zh-TW" altLang="en-US" dirty="0"/>
              <a:t>學生可就下列內容或其他有利審查資料選擇提供，並另撰寫「</a:t>
            </a:r>
            <a:r>
              <a:rPr lang="zh-TW" altLang="en-US" dirty="0">
                <a:solidFill>
                  <a:srgbClr val="FF0000"/>
                </a:solidFill>
              </a:rPr>
              <a:t>多元表現綜整心得</a:t>
            </a:r>
            <a:r>
              <a:rPr lang="zh-TW" altLang="en-US" dirty="0"/>
              <a:t>」，本班據以綜合評量。</a:t>
            </a:r>
          </a:p>
          <a:p>
            <a:r>
              <a:rPr lang="zh-TW" altLang="en-US" dirty="0"/>
              <a:t> </a:t>
            </a:r>
            <a:r>
              <a:rPr lang="en-US" altLang="zh-TW" dirty="0"/>
              <a:t>C-1</a:t>
            </a:r>
            <a:r>
              <a:rPr lang="zh-TW" altLang="en-US" dirty="0"/>
              <a:t> 高中</a:t>
            </a:r>
            <a:r>
              <a:rPr lang="zh-TW" altLang="en-US" dirty="0">
                <a:solidFill>
                  <a:srgbClr val="FF0000"/>
                </a:solidFill>
              </a:rPr>
              <a:t>自主學習</a:t>
            </a:r>
            <a:r>
              <a:rPr lang="zh-TW" altLang="en-US" dirty="0"/>
              <a:t>計畫與成果</a:t>
            </a:r>
          </a:p>
          <a:p>
            <a:r>
              <a:rPr lang="zh-TW" altLang="en-US" dirty="0"/>
              <a:t> </a:t>
            </a:r>
            <a:r>
              <a:rPr lang="en-US" altLang="zh-TW" dirty="0"/>
              <a:t>C-5</a:t>
            </a:r>
            <a:r>
              <a:rPr lang="zh-TW" altLang="en-US" dirty="0"/>
              <a:t> </a:t>
            </a:r>
            <a:r>
              <a:rPr lang="zh-TW" altLang="en-US" dirty="0">
                <a:solidFill>
                  <a:srgbClr val="FF0000"/>
                </a:solidFill>
              </a:rPr>
              <a:t>競賽</a:t>
            </a:r>
            <a:r>
              <a:rPr lang="zh-TW" altLang="en-US" dirty="0"/>
              <a:t>表現</a:t>
            </a:r>
          </a:p>
          <a:p>
            <a:r>
              <a:rPr lang="zh-TW" altLang="en-US" dirty="0"/>
              <a:t> </a:t>
            </a:r>
            <a:r>
              <a:rPr lang="en-US" altLang="zh-TW" dirty="0"/>
              <a:t>C-7</a:t>
            </a:r>
            <a:r>
              <a:rPr lang="zh-TW" altLang="en-US" dirty="0"/>
              <a:t> </a:t>
            </a:r>
            <a:r>
              <a:rPr lang="zh-TW" altLang="en-US" dirty="0">
                <a:solidFill>
                  <a:srgbClr val="FF0000"/>
                </a:solidFill>
              </a:rPr>
              <a:t>檢定</a:t>
            </a:r>
            <a:r>
              <a:rPr lang="zh-TW" altLang="en-US" dirty="0"/>
              <a:t>證照</a:t>
            </a:r>
            <a:r>
              <a:rPr lang="en-US" altLang="zh-TW" dirty="0"/>
              <a:t>(</a:t>
            </a:r>
            <a:r>
              <a:rPr lang="zh-TW" altLang="en-US" dirty="0"/>
              <a:t>例</a:t>
            </a:r>
            <a:r>
              <a:rPr lang="en-US" altLang="zh-TW" dirty="0"/>
              <a:t>:</a:t>
            </a:r>
            <a:r>
              <a:rPr lang="zh-TW" altLang="en-US" dirty="0">
                <a:solidFill>
                  <a:srgbClr val="FF0000"/>
                </a:solidFill>
              </a:rPr>
              <a:t>多益</a:t>
            </a:r>
            <a:r>
              <a:rPr lang="en-US" altLang="zh-TW" dirty="0"/>
              <a:t>)</a:t>
            </a:r>
            <a:endParaRPr lang="zh-TW" altLang="en-US" dirty="0"/>
          </a:p>
          <a:p>
            <a:r>
              <a:rPr lang="zh-TW" altLang="en-US" dirty="0"/>
              <a:t> </a:t>
            </a:r>
            <a:r>
              <a:rPr lang="en-US" altLang="zh-TW" dirty="0"/>
              <a:t>C-8</a:t>
            </a:r>
            <a:r>
              <a:rPr lang="zh-TW" altLang="en-US" dirty="0"/>
              <a:t> 特殊優良表現證明</a:t>
            </a:r>
            <a:endParaRPr lang="en-US" altLang="zh-TW" dirty="0"/>
          </a:p>
          <a:p>
            <a:endParaRPr lang="en-US" altLang="zh-TW" dirty="0"/>
          </a:p>
          <a:p>
            <a:r>
              <a:rPr lang="zh-TW" altLang="en-US" dirty="0"/>
              <a:t>上傳檔案件數上限</a:t>
            </a:r>
            <a:r>
              <a:rPr lang="en-US" altLang="zh-TW" dirty="0"/>
              <a:t>:</a:t>
            </a:r>
            <a:r>
              <a:rPr lang="zh-TW" altLang="en-US" dirty="0"/>
              <a:t> </a:t>
            </a:r>
            <a:r>
              <a:rPr lang="en-US" altLang="zh-TW" dirty="0"/>
              <a:t>1</a:t>
            </a:r>
            <a:r>
              <a:rPr lang="zh-TW" altLang="en-US" dirty="0"/>
              <a:t>件。</a:t>
            </a:r>
          </a:p>
          <a:p>
            <a:endParaRPr lang="zh-TW" altLang="en-US" dirty="0"/>
          </a:p>
        </p:txBody>
      </p:sp>
    </p:spTree>
    <p:extLst>
      <p:ext uri="{BB962C8B-B14F-4D97-AF65-F5344CB8AC3E}">
        <p14:creationId xmlns:p14="http://schemas.microsoft.com/office/powerpoint/2010/main" val="9283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en-US" altLang="zh-TW" dirty="0"/>
              <a:t>D-2.</a:t>
            </a:r>
            <a:r>
              <a:rPr lang="zh-TW" altLang="en-US" dirty="0"/>
              <a:t> 學習歷程自述</a:t>
            </a:r>
            <a:endParaRPr lang="zh-TW" altLang="en-US" dirty="0">
              <a:solidFill>
                <a:srgbClr val="FF0000"/>
              </a:solidFill>
            </a:endParaRP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zh-TW" altLang="en-US" dirty="0"/>
              <a:t>簡要說明高中</a:t>
            </a:r>
            <a:r>
              <a:rPr lang="zh-TW" altLang="en-US" dirty="0">
                <a:solidFill>
                  <a:srgbClr val="FF0000"/>
                </a:solidFill>
              </a:rPr>
              <a:t>學習歷程反思</a:t>
            </a:r>
            <a:r>
              <a:rPr lang="zh-TW" altLang="en-US" dirty="0"/>
              <a:t>、</a:t>
            </a:r>
            <a:r>
              <a:rPr lang="zh-TW" altLang="en-US" dirty="0">
                <a:solidFill>
                  <a:srgbClr val="FF0000"/>
                </a:solidFill>
              </a:rPr>
              <a:t>就讀動機</a:t>
            </a:r>
            <a:r>
              <a:rPr lang="zh-TW" altLang="en-US" dirty="0"/>
              <a:t>、</a:t>
            </a:r>
            <a:r>
              <a:rPr lang="zh-TW" altLang="en-US" dirty="0">
                <a:solidFill>
                  <a:srgbClr val="FF0000"/>
                </a:solidFill>
              </a:rPr>
              <a:t>未來學習計畫</a:t>
            </a:r>
            <a:r>
              <a:rPr lang="zh-TW" altLang="en-US" dirty="0"/>
              <a:t>與</a:t>
            </a:r>
            <a:r>
              <a:rPr lang="zh-TW" altLang="en-US" dirty="0">
                <a:solidFill>
                  <a:srgbClr val="FF0000"/>
                </a:solidFill>
              </a:rPr>
              <a:t>生涯規劃</a:t>
            </a:r>
            <a:r>
              <a:rPr lang="zh-TW" altLang="en-US" dirty="0"/>
              <a:t>與電資學士班的關聯。</a:t>
            </a:r>
            <a:endParaRPr lang="ja-JP"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44</a:t>
            </a:fld>
            <a:endParaRPr kumimoji="0" lang="en-US" altLang="ko-KR">
              <a:latin typeface="Constantia" panose="02030602050306030303" pitchFamily="18" charset="0"/>
            </a:endParaRPr>
          </a:p>
        </p:txBody>
      </p:sp>
      <p:pic>
        <p:nvPicPr>
          <p:cNvPr id="62466" name="Picture 2" descr="卒業論文のイラスト（一枚）">
            <a:extLst>
              <a:ext uri="{FF2B5EF4-FFF2-40B4-BE49-F238E27FC236}">
                <a16:creationId xmlns:a16="http://schemas.microsoft.com/office/drawing/2014/main" id="{6652A70C-2146-45F7-9260-26A303EBA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743200"/>
            <a:ext cx="35052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卒業論文のイラスト（束）">
            <a:extLst>
              <a:ext uri="{FF2B5EF4-FFF2-40B4-BE49-F238E27FC236}">
                <a16:creationId xmlns:a16="http://schemas.microsoft.com/office/drawing/2014/main" id="{0FB68C6A-28D8-4748-AA5B-7DEB5C2005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84" y="2957056"/>
            <a:ext cx="35052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586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zh-TW" altLang="en-US" sz="7200" dirty="0">
                <a:solidFill>
                  <a:srgbClr val="C00000"/>
                </a:solidFill>
              </a:rPr>
              <a:t>審查重點</a:t>
            </a:r>
            <a:endParaRPr lang="en-US" altLang="zh-TW" sz="7200" dirty="0">
              <a:solidFill>
                <a:srgbClr val="C00000"/>
              </a:solidFill>
              <a:latin typeface="標楷體" panose="03000509000000000000" pitchFamily="65" charset="-120"/>
              <a:ea typeface="標楷體" panose="03000509000000000000" pitchFamily="65" charset="-120"/>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2751659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ja-JP" altLang="en-US" dirty="0">
                <a:latin typeface="標楷體" panose="03000509000000000000" pitchFamily="65" charset="-120"/>
              </a:rPr>
              <a:t>審查重點</a:t>
            </a: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zh-TW" altLang="en-US" dirty="0"/>
              <a:t>「課程學習成果」</a:t>
            </a:r>
            <a:endParaRPr lang="en-US" altLang="zh-TW" dirty="0"/>
          </a:p>
          <a:p>
            <a:pPr lvl="1"/>
            <a:r>
              <a:rPr lang="zh-TW" altLang="en-US" dirty="0"/>
              <a:t>著重於</a:t>
            </a:r>
            <a:r>
              <a:rPr lang="zh-TW" altLang="en-US" dirty="0">
                <a:solidFill>
                  <a:srgbClr val="FF0000"/>
                </a:solidFill>
              </a:rPr>
              <a:t>學生特質</a:t>
            </a:r>
            <a:r>
              <a:rPr lang="zh-TW" altLang="en-US" dirty="0"/>
              <a:t>以及</a:t>
            </a:r>
            <a:r>
              <a:rPr lang="zh-TW" altLang="en-US" dirty="0">
                <a:solidFill>
                  <a:srgbClr val="FF0000"/>
                </a:solidFill>
              </a:rPr>
              <a:t>過去課程學習展現</a:t>
            </a:r>
            <a:r>
              <a:rPr lang="zh-TW" altLang="en-US" dirty="0"/>
              <a:t>，並依實際提供成果綜採。</a:t>
            </a:r>
            <a:endParaRPr lang="en-US" altLang="zh-TW" dirty="0"/>
          </a:p>
          <a:p>
            <a:pPr lvl="1"/>
            <a:r>
              <a:rPr lang="zh-TW" altLang="en-US" dirty="0"/>
              <a:t>若為</a:t>
            </a:r>
            <a:r>
              <a:rPr lang="zh-TW" altLang="en-US" dirty="0">
                <a:solidFill>
                  <a:srgbClr val="FF0000"/>
                </a:solidFill>
              </a:rPr>
              <a:t>團體</a:t>
            </a:r>
            <a:r>
              <a:rPr lang="en-US" altLang="zh-TW" dirty="0">
                <a:solidFill>
                  <a:srgbClr val="FF0000"/>
                </a:solidFill>
              </a:rPr>
              <a:t>(</a:t>
            </a:r>
            <a:r>
              <a:rPr lang="zh-TW" altLang="en-US" dirty="0">
                <a:solidFill>
                  <a:srgbClr val="FF0000"/>
                </a:solidFill>
              </a:rPr>
              <a:t>小組</a:t>
            </a:r>
            <a:r>
              <a:rPr lang="en-US" altLang="zh-TW" dirty="0">
                <a:solidFill>
                  <a:srgbClr val="FF0000"/>
                </a:solidFill>
              </a:rPr>
              <a:t>)</a:t>
            </a:r>
            <a:r>
              <a:rPr lang="zh-TW" altLang="en-US" dirty="0">
                <a:solidFill>
                  <a:srgbClr val="FF0000"/>
                </a:solidFill>
              </a:rPr>
              <a:t>作品</a:t>
            </a:r>
            <a:r>
              <a:rPr lang="zh-TW" altLang="en-US" dirty="0"/>
              <a:t>或學習成果，須說明團隊合作</a:t>
            </a:r>
            <a:r>
              <a:rPr lang="zh-TW" altLang="en-US" dirty="0">
                <a:solidFill>
                  <a:srgbClr val="FF0000"/>
                </a:solidFill>
              </a:rPr>
              <a:t>進行方式</a:t>
            </a:r>
            <a:r>
              <a:rPr lang="zh-TW" altLang="en-US" dirty="0"/>
              <a:t>或</a:t>
            </a:r>
            <a:r>
              <a:rPr lang="zh-TW" altLang="en-US" dirty="0">
                <a:solidFill>
                  <a:srgbClr val="FF0000"/>
                </a:solidFill>
              </a:rPr>
              <a:t>任務分配</a:t>
            </a:r>
            <a:r>
              <a:rPr lang="zh-TW" altLang="en-US" dirty="0"/>
              <a:t>，並具體明述個人於該作品之工作項目及</a:t>
            </a:r>
            <a:r>
              <a:rPr lang="zh-TW" altLang="en-US" dirty="0">
                <a:solidFill>
                  <a:srgbClr val="FF0000"/>
                </a:solidFill>
              </a:rPr>
              <a:t>貢獻程度</a:t>
            </a:r>
            <a:r>
              <a:rPr lang="zh-TW" altLang="en-US" dirty="0"/>
              <a:t>。</a:t>
            </a:r>
            <a:endParaRPr lang="en-US" altLang="zh-TW" dirty="0"/>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46</a:t>
            </a:fld>
            <a:endParaRPr kumimoji="0" lang="en-US" altLang="ko-KR">
              <a:latin typeface="Constantia" panose="02030602050306030303" pitchFamily="18" charset="0"/>
            </a:endParaRPr>
          </a:p>
        </p:txBody>
      </p:sp>
    </p:spTree>
    <p:extLst>
      <p:ext uri="{BB962C8B-B14F-4D97-AF65-F5344CB8AC3E}">
        <p14:creationId xmlns:p14="http://schemas.microsoft.com/office/powerpoint/2010/main" val="1675871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ja-JP" altLang="en-US" dirty="0">
                <a:latin typeface="標楷體" panose="03000509000000000000" pitchFamily="65" charset="-120"/>
              </a:rPr>
              <a:t>審查重點</a:t>
            </a: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zh-TW" altLang="en-US" dirty="0"/>
              <a:t>「多元表現」</a:t>
            </a:r>
            <a:endParaRPr lang="en-US" altLang="zh-TW" dirty="0"/>
          </a:p>
          <a:p>
            <a:pPr lvl="1"/>
            <a:r>
              <a:rPr lang="zh-TW" altLang="en-US" dirty="0"/>
              <a:t>著重於學生之</a:t>
            </a:r>
            <a:r>
              <a:rPr lang="zh-TW" altLang="en-US" dirty="0">
                <a:solidFill>
                  <a:srgbClr val="FF0000"/>
                </a:solidFill>
              </a:rPr>
              <a:t>團隊溝通能力</a:t>
            </a:r>
            <a:r>
              <a:rPr lang="zh-TW" altLang="en-US" dirty="0"/>
              <a:t>、</a:t>
            </a:r>
            <a:r>
              <a:rPr lang="zh-TW" altLang="en-US" dirty="0">
                <a:solidFill>
                  <a:srgbClr val="FF0000"/>
                </a:solidFill>
              </a:rPr>
              <a:t>語言能力</a:t>
            </a:r>
            <a:r>
              <a:rPr lang="zh-TW" altLang="en-US" dirty="0"/>
              <a:t>、</a:t>
            </a:r>
            <a:r>
              <a:rPr lang="zh-TW" altLang="en-US" dirty="0">
                <a:solidFill>
                  <a:srgbClr val="FF0000"/>
                </a:solidFill>
              </a:rPr>
              <a:t>領導能力</a:t>
            </a:r>
            <a:r>
              <a:rPr lang="zh-TW" altLang="en-US" dirty="0"/>
              <a:t>，並依實際提供資料綜採。</a:t>
            </a:r>
            <a:endParaRPr lang="en-US" altLang="zh-TW" dirty="0"/>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47</a:t>
            </a:fld>
            <a:endParaRPr kumimoji="0" lang="en-US" altLang="ko-KR">
              <a:latin typeface="Constantia" panose="02030602050306030303" pitchFamily="18" charset="0"/>
            </a:endParaRPr>
          </a:p>
        </p:txBody>
      </p:sp>
    </p:spTree>
    <p:extLst>
      <p:ext uri="{BB962C8B-B14F-4D97-AF65-F5344CB8AC3E}">
        <p14:creationId xmlns:p14="http://schemas.microsoft.com/office/powerpoint/2010/main" val="315204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ja-JP" altLang="en-US" dirty="0">
                <a:latin typeface="標楷體" panose="03000509000000000000" pitchFamily="65" charset="-120"/>
              </a:rPr>
              <a:t>審查重點</a:t>
            </a: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zh-TW" altLang="en-US" dirty="0"/>
              <a:t>「競賽表現」、「特殊優良表現證明」</a:t>
            </a:r>
            <a:endParaRPr lang="en-US" altLang="zh-TW" dirty="0"/>
          </a:p>
          <a:p>
            <a:pPr lvl="1"/>
            <a:r>
              <a:rPr lang="zh-TW" altLang="en-US" dirty="0"/>
              <a:t>著重於學生具備</a:t>
            </a:r>
            <a:r>
              <a:rPr lang="zh-TW" altLang="en-US" dirty="0">
                <a:solidFill>
                  <a:srgbClr val="FF0000"/>
                </a:solidFill>
              </a:rPr>
              <a:t>創意思考</a:t>
            </a:r>
            <a:r>
              <a:rPr lang="zh-TW" altLang="en-US" dirty="0"/>
              <a:t>能力。</a:t>
            </a:r>
            <a:endParaRPr lang="en-US" altLang="zh-TW" dirty="0"/>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48</a:t>
            </a:fld>
            <a:endParaRPr kumimoji="0" lang="en-US" altLang="ko-KR">
              <a:latin typeface="Constantia" panose="02030602050306030303" pitchFamily="18" charset="0"/>
            </a:endParaRPr>
          </a:p>
        </p:txBody>
      </p:sp>
      <p:pic>
        <p:nvPicPr>
          <p:cNvPr id="60418" name="Picture 2" descr="卒業式のイラスト「学生帽」">
            <a:extLst>
              <a:ext uri="{FF2B5EF4-FFF2-40B4-BE49-F238E27FC236}">
                <a16:creationId xmlns:a16="http://schemas.microsoft.com/office/drawing/2014/main" id="{93713C9E-06D5-4854-8096-5A5987CC5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867150"/>
            <a:ext cx="38100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116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ja-JP" altLang="en-US" dirty="0">
                <a:latin typeface="標楷體" panose="03000509000000000000" pitchFamily="65" charset="-120"/>
              </a:rPr>
              <a:t>審查重點</a:t>
            </a: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zh-TW" altLang="en-US" dirty="0"/>
              <a:t>「學習歷程自述」</a:t>
            </a:r>
            <a:endParaRPr lang="en-US" altLang="zh-TW" dirty="0"/>
          </a:p>
          <a:p>
            <a:pPr lvl="1"/>
            <a:r>
              <a:rPr lang="zh-TW" altLang="en-US" dirty="0"/>
              <a:t>著重於學生針對</a:t>
            </a:r>
            <a:r>
              <a:rPr lang="zh-TW" altLang="en-US" dirty="0">
                <a:solidFill>
                  <a:srgbClr val="FF0000"/>
                </a:solidFill>
              </a:rPr>
              <a:t>學習過程</a:t>
            </a:r>
            <a:r>
              <a:rPr lang="zh-TW" altLang="en-US" dirty="0"/>
              <a:t>進行闡述。</a:t>
            </a:r>
            <a:endParaRPr lang="en-US" altLang="zh-TW" dirty="0"/>
          </a:p>
          <a:p>
            <a:endParaRPr lang="en-US" altLang="zh-TW" dirty="0"/>
          </a:p>
          <a:p>
            <a:r>
              <a:rPr lang="zh-TW" altLang="en-US" dirty="0"/>
              <a:t>「未來學習計畫與生涯規劃」</a:t>
            </a:r>
            <a:endParaRPr lang="en-US" altLang="zh-TW" dirty="0"/>
          </a:p>
          <a:p>
            <a:pPr lvl="1"/>
            <a:r>
              <a:rPr lang="zh-TW" altLang="en-US" dirty="0"/>
              <a:t>著重於學生具備</a:t>
            </a:r>
            <a:r>
              <a:rPr lang="zh-TW" altLang="en-US" dirty="0">
                <a:solidFill>
                  <a:srgbClr val="FF0000"/>
                </a:solidFill>
              </a:rPr>
              <a:t>觀察能力</a:t>
            </a:r>
            <a:r>
              <a:rPr lang="zh-TW" altLang="en-US" dirty="0"/>
              <a:t>。</a:t>
            </a:r>
            <a:endParaRPr lang="ja-JP"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49</a:t>
            </a:fld>
            <a:endParaRPr kumimoji="0" lang="en-US" altLang="ko-KR">
              <a:latin typeface="Constantia" panose="02030602050306030303" pitchFamily="18" charset="0"/>
            </a:endParaRPr>
          </a:p>
        </p:txBody>
      </p:sp>
    </p:spTree>
    <p:extLst>
      <p:ext uri="{BB962C8B-B14F-4D97-AF65-F5344CB8AC3E}">
        <p14:creationId xmlns:p14="http://schemas.microsoft.com/office/powerpoint/2010/main" val="396693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00443-C0F9-42DB-B6C4-DD827CE17D41}"/>
              </a:ext>
            </a:extLst>
          </p:cNvPr>
          <p:cNvSpPr>
            <a:spLocks noGrp="1"/>
          </p:cNvSpPr>
          <p:nvPr>
            <p:ph type="title"/>
          </p:nvPr>
        </p:nvSpPr>
        <p:spPr/>
        <p:txBody>
          <a:bodyPr/>
          <a:lstStyle/>
          <a:p>
            <a:r>
              <a:rPr lang="zh-TW" altLang="en-US" dirty="0"/>
              <a:t>洛神賦</a:t>
            </a:r>
          </a:p>
        </p:txBody>
      </p:sp>
      <p:sp>
        <p:nvSpPr>
          <p:cNvPr id="3" name="內容版面配置區 2">
            <a:extLst>
              <a:ext uri="{FF2B5EF4-FFF2-40B4-BE49-F238E27FC236}">
                <a16:creationId xmlns:a16="http://schemas.microsoft.com/office/drawing/2014/main" id="{C0EB433C-EDAA-4C04-8258-CFB37F2ECF93}"/>
              </a:ext>
            </a:extLst>
          </p:cNvPr>
          <p:cNvSpPr>
            <a:spLocks noGrp="1"/>
          </p:cNvSpPr>
          <p:nvPr>
            <p:ph idx="1"/>
          </p:nvPr>
        </p:nvSpPr>
        <p:spPr>
          <a:xfrm>
            <a:off x="67217" y="1196752"/>
            <a:ext cx="3249762" cy="5472608"/>
          </a:xfrm>
        </p:spPr>
        <p:txBody>
          <a:bodyPr/>
          <a:lstStyle/>
          <a:p>
            <a:pPr marL="0" indent="0">
              <a:buNone/>
            </a:pPr>
            <a:r>
              <a:rPr lang="zh-TW" altLang="en-US" sz="1200" dirty="0"/>
              <a:t>黃初三年　余朝京師　還濟洛川古人有言　斯水之神　名曰宓妃感宋玉對楚王神女之事　遂作斯賦其辭曰余從京域　言歸東藩背伊闕　越轘轅　經通谷　陵景山日既西傾　車殆馬煩爾迺稅駕乎蘅皋　秣駟乎芝田容與乎陽林　流眄乎洛川於是　精移神駭　忽焉思散俯則未察　仰以殊觀覩一麗人　于巖之畔迺援御者而告之曰爾有覿於彼者乎　彼何人斯　若此之豔也御者對曰臣聞河洛之神　名曰宓妃然則君王所見　無迺是乎　其狀若何　臣願聞之</a:t>
            </a:r>
          </a:p>
          <a:p>
            <a:pPr marL="0" indent="0">
              <a:buNone/>
            </a:pPr>
            <a:r>
              <a:rPr lang="zh-TW" altLang="en-US" sz="1200" dirty="0"/>
              <a:t>余告之曰其形也</a:t>
            </a:r>
            <a:r>
              <a:rPr lang="zh-TW" altLang="en-US" sz="1200" dirty="0">
                <a:solidFill>
                  <a:srgbClr val="FF0000"/>
                </a:solidFill>
              </a:rPr>
              <a:t>翩若驚鴻　婉若游龍榮曜秋菊　華茂春松髣髴兮若輕雲之蔽月　飄颻兮若流風之迴雪遠而望之　皎若太陽升朝霞迫而察之　灼若芙蕖出淥波襛纖得衷　脩短合度肩若削成　腰如約素延頸秀項　皓質呈露芳澤無加　鉛華弗御雲髻峨峨　脩眉聯娟丹脣外朗　皓齒內鮮明眸善睞　靨輔承權瑰姿豔逸　儀靜體閑柔情綽態　媚於語言</a:t>
            </a:r>
            <a:r>
              <a:rPr lang="zh-TW" altLang="en-US" sz="1200" dirty="0"/>
              <a:t>奇服曠世　骨像應圖披羅衣之璀粲兮　珥瑤碧之華琚戴金翠之首飾　綴明珠以耀軀踐遠遊之文履　曳霧綃之輕裾微幽蘭之芳藹兮　步踟躕於山隅</a:t>
            </a:r>
            <a:endParaRPr lang="en-US" altLang="zh-TW" sz="1200" dirty="0"/>
          </a:p>
          <a:p>
            <a:pPr marL="0" indent="0">
              <a:buNone/>
            </a:pPr>
            <a:r>
              <a:rPr lang="zh-TW" altLang="en-US" sz="1200" dirty="0"/>
              <a:t>於是　忽焉縱體　以遨以嬉左倚采旄　右蔭桂旗攘皓腕於神滸兮　采湍瀨之玄芝余情悅其淑美兮　心振蕩而不怡無良媒以接懽兮　託微波而通辭願誠素之先達兮　解玉佩以要之嗟佳人之信脩兮　羌習禮而明詩抗瓊珶以和予兮　指潛淵而爲期執眷眷之款實兮　懼斯靈之我欺感交甫之棄言兮　悵猶豫而狐疑收和顏而靜志兮　申禮防以自持</a:t>
            </a:r>
          </a:p>
        </p:txBody>
      </p:sp>
      <p:sp>
        <p:nvSpPr>
          <p:cNvPr id="4" name="投影片編號版面配置區 3">
            <a:extLst>
              <a:ext uri="{FF2B5EF4-FFF2-40B4-BE49-F238E27FC236}">
                <a16:creationId xmlns:a16="http://schemas.microsoft.com/office/drawing/2014/main" id="{72CE36B3-5AE5-4DCF-8C2E-C130F1EA5EF7}"/>
              </a:ext>
            </a:extLst>
          </p:cNvPr>
          <p:cNvSpPr>
            <a:spLocks noGrp="1"/>
          </p:cNvSpPr>
          <p:nvPr>
            <p:ph type="sldNum" sz="quarter" idx="11"/>
          </p:nvPr>
        </p:nvSpPr>
        <p:spPr/>
        <p:txBody>
          <a:bodyPr/>
          <a:lstStyle/>
          <a:p>
            <a:pPr>
              <a:defRPr/>
            </a:pPr>
            <a:fld id="{AF41B513-81B1-4873-A301-0051AC0783A2}" type="slidenum">
              <a:rPr lang="ko-KR" altLang="en-US" smtClean="0"/>
              <a:pPr>
                <a:defRPr/>
              </a:pPr>
              <a:t>5</a:t>
            </a:fld>
            <a:endParaRPr lang="en-US" altLang="ko-KR"/>
          </a:p>
        </p:txBody>
      </p:sp>
      <p:sp>
        <p:nvSpPr>
          <p:cNvPr id="5" name="矩形 4">
            <a:extLst>
              <a:ext uri="{FF2B5EF4-FFF2-40B4-BE49-F238E27FC236}">
                <a16:creationId xmlns:a16="http://schemas.microsoft.com/office/drawing/2014/main" id="{7412D0DC-4087-465D-8097-7FB0B459EB8D}"/>
              </a:ext>
            </a:extLst>
          </p:cNvPr>
          <p:cNvSpPr/>
          <p:nvPr/>
        </p:nvSpPr>
        <p:spPr>
          <a:xfrm>
            <a:off x="3149657" y="5513750"/>
            <a:ext cx="2954655" cy="830997"/>
          </a:xfrm>
          <a:prstGeom prst="rect">
            <a:avLst/>
          </a:prstGeom>
        </p:spPr>
        <p:txBody>
          <a:bodyPr wrap="none">
            <a:spAutoFit/>
          </a:bodyPr>
          <a:lstStyle/>
          <a:p>
            <a:pPr algn="ctr"/>
            <a:r>
              <a:rPr lang="zh-TW" altLang="en-US" sz="2400" dirty="0">
                <a:solidFill>
                  <a:srgbClr val="000000"/>
                </a:solidFill>
                <a:latin typeface="CircleFont" panose="02010600010101010101" pitchFamily="2" charset="-122"/>
                <a:ea typeface="CircleFont" panose="02010600010101010101" pitchFamily="2" charset="-122"/>
              </a:rPr>
              <a:t>曹植</a:t>
            </a:r>
            <a:endParaRPr lang="en-US" altLang="zh-TW" sz="2400" dirty="0">
              <a:solidFill>
                <a:srgbClr val="000000"/>
              </a:solidFill>
              <a:latin typeface="CircleFont" panose="02010600010101010101" pitchFamily="2" charset="-122"/>
              <a:ea typeface="CircleFont" panose="02010600010101010101" pitchFamily="2" charset="-122"/>
            </a:endParaRPr>
          </a:p>
          <a:p>
            <a:pPr algn="ctr"/>
            <a:r>
              <a:rPr lang="zh-TW" altLang="en-US" sz="2400" dirty="0">
                <a:solidFill>
                  <a:srgbClr val="000000"/>
                </a:solidFill>
                <a:latin typeface="CircleFont" panose="02010600010101010101" pitchFamily="2" charset="-122"/>
                <a:ea typeface="CircleFont" panose="02010600010101010101" pitchFamily="2" charset="-122"/>
              </a:rPr>
              <a:t>顧愷之</a:t>
            </a:r>
            <a:r>
              <a:rPr lang="en-US" altLang="zh-TW" sz="2400" dirty="0">
                <a:solidFill>
                  <a:srgbClr val="000000"/>
                </a:solidFill>
                <a:latin typeface="CircleFont" panose="02010600010101010101" pitchFamily="2" charset="-122"/>
                <a:ea typeface="CircleFont" panose="02010600010101010101" pitchFamily="2" charset="-122"/>
              </a:rPr>
              <a:t>《</a:t>
            </a:r>
            <a:r>
              <a:rPr lang="zh-TW" altLang="en-US" sz="2400" dirty="0">
                <a:solidFill>
                  <a:srgbClr val="000000"/>
                </a:solidFill>
                <a:latin typeface="CircleFont" panose="02010600010101010101" pitchFamily="2" charset="-122"/>
                <a:ea typeface="CircleFont" panose="02010600010101010101" pitchFamily="2" charset="-122"/>
              </a:rPr>
              <a:t>洛神賦圖</a:t>
            </a:r>
            <a:r>
              <a:rPr lang="en-US" altLang="zh-TW" sz="2400" dirty="0">
                <a:solidFill>
                  <a:srgbClr val="000000"/>
                </a:solidFill>
                <a:latin typeface="CircleFont" panose="02010600010101010101" pitchFamily="2" charset="-122"/>
                <a:ea typeface="CircleFont" panose="02010600010101010101" pitchFamily="2" charset="-122"/>
              </a:rPr>
              <a:t>》</a:t>
            </a:r>
            <a:endParaRPr lang="zh-TW" altLang="en-US" sz="2400" dirty="0">
              <a:latin typeface="CircleFont" panose="02010600010101010101" pitchFamily="2" charset="-122"/>
              <a:ea typeface="CircleFont" panose="02010600010101010101" pitchFamily="2" charset="-122"/>
            </a:endParaRPr>
          </a:p>
        </p:txBody>
      </p:sp>
      <p:sp>
        <p:nvSpPr>
          <p:cNvPr id="7" name="內容版面配置區 2">
            <a:extLst>
              <a:ext uri="{FF2B5EF4-FFF2-40B4-BE49-F238E27FC236}">
                <a16:creationId xmlns:a16="http://schemas.microsoft.com/office/drawing/2014/main" id="{9DEE017F-E48E-41B6-8910-74AA43D4E88B}"/>
              </a:ext>
            </a:extLst>
          </p:cNvPr>
          <p:cNvSpPr txBox="1">
            <a:spLocks/>
          </p:cNvSpPr>
          <p:nvPr/>
        </p:nvSpPr>
        <p:spPr bwMode="auto">
          <a:xfrm>
            <a:off x="5827022" y="1196752"/>
            <a:ext cx="3249762"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3200">
                <a:solidFill>
                  <a:schemeClr val="tx1"/>
                </a:solidFill>
                <a:latin typeface="CircleFont" panose="02010600010101010101" pitchFamily="2" charset="-122"/>
                <a:ea typeface="CircleFont" panose="02010600010101010101" pitchFamily="2" charset="-122"/>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800">
                <a:solidFill>
                  <a:schemeClr val="tx1"/>
                </a:solidFill>
                <a:latin typeface="CircleFont" panose="02010600010101010101" pitchFamily="2" charset="-122"/>
                <a:ea typeface="CircleFont" panose="02010600010101010101" pitchFamily="2" charset="-122"/>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800">
                <a:solidFill>
                  <a:schemeClr val="tx1"/>
                </a:solidFill>
                <a:latin typeface="CircleFont" panose="02010600010101010101" pitchFamily="2" charset="-122"/>
                <a:ea typeface="CircleFont" panose="02010600010101010101" pitchFamily="2" charset="-122"/>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400">
                <a:solidFill>
                  <a:schemeClr val="tx1"/>
                </a:solidFill>
                <a:latin typeface="CircleFont" panose="02010600010101010101" pitchFamily="2" charset="-122"/>
                <a:ea typeface="CircleFont" panose="02010600010101010101" pitchFamily="2" charset="-122"/>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400">
                <a:solidFill>
                  <a:schemeClr val="tx1"/>
                </a:solidFill>
                <a:latin typeface="CircleFont" panose="02010600010101010101" pitchFamily="2" charset="-122"/>
                <a:ea typeface="CircleFont" panose="02010600010101010101"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marL="0" indent="0">
              <a:buNone/>
            </a:pPr>
            <a:r>
              <a:rPr lang="zh-TW" altLang="en-US" sz="1200" dirty="0"/>
              <a:t>於是　洛靈感焉　徙倚彷徨神光離合　乍陰乍陽竦輕軀以鶴立　若將飛而未翔踐椒涂之郁烈　步蘅薄而流芳超長吟以永慕兮　聲哀厲而彌長爾迺衆靈雜遝　命儔嘯侶或戲清流　或翔神渚或采明珠　或拾翠羽從南湘之二妃　攜漢濱之游女歎匏瓜之無匹兮　詠牽牛之獨處揚輕袿之猗靡兮　翳脩袖以延佇體迅飛鳧　飄忽若神凌波微步　羅襪生塵動無常則　若危若安進止難期　若往若還轉眄流精　光潤玉顏含辭未吐　氣若幽蘭華容婀娜　令我忘餐　　</a:t>
            </a:r>
          </a:p>
          <a:p>
            <a:pPr marL="0" indent="0">
              <a:buNone/>
            </a:pPr>
            <a:r>
              <a:rPr lang="zh-TW" altLang="en-US" sz="1200" dirty="0"/>
              <a:t>於是　屏翳收風　川后靜波　馮夷鳴鼓　女媧清歌騰文魚以警乘　鳴玉鸞以偕逝六龍儼其齊首　載雲車之容裔鯨鯢踴而夾轂　水禽翔而爲衛於是　越北沚　過南岡　紆素領　迴清陽動朱唇以徐言　陳交接之大綱恨人神之道殊兮　怨盛年之莫當抗羅袂以掩涕兮　淚流襟之浪浪悼良會之永絕兮　哀一逝而異鄉無微情以效愛兮　獻江南之明璫雖潛處於太陰　長寄心於君王忽不悟其所舍　悵神宵而蔽光於是　背下陵高　足往神留　遺情想像　顧望懷愁冀靈體之復形　御輕舟而上溯浮長川而忘反　思綿綿而增慕夜耿耿而不寐　霑繁霜而至曙命僕夫而就駕　吾將歸乎東路攬騑轡以抗策　悵盤桓而不能去</a:t>
            </a:r>
          </a:p>
        </p:txBody>
      </p:sp>
      <p:pic>
        <p:nvPicPr>
          <p:cNvPr id="10" name="圖片 9">
            <a:extLst>
              <a:ext uri="{FF2B5EF4-FFF2-40B4-BE49-F238E27FC236}">
                <a16:creationId xmlns:a16="http://schemas.microsoft.com/office/drawing/2014/main" id="{02364F6F-3B8A-468A-8FF1-19841F452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8842" y="1417320"/>
            <a:ext cx="2406316" cy="4023360"/>
          </a:xfrm>
          <a:prstGeom prst="rect">
            <a:avLst/>
          </a:prstGeom>
        </p:spPr>
      </p:pic>
    </p:spTree>
    <p:extLst>
      <p:ext uri="{BB962C8B-B14F-4D97-AF65-F5344CB8AC3E}">
        <p14:creationId xmlns:p14="http://schemas.microsoft.com/office/powerpoint/2010/main" val="1867056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zh-TW" altLang="en-US" sz="7200" dirty="0">
                <a:solidFill>
                  <a:srgbClr val="C00000"/>
                </a:solidFill>
                <a:latin typeface="標楷體" panose="03000509000000000000" pitchFamily="65" charset="-120"/>
              </a:rPr>
              <a:t>書審資料準備建議</a:t>
            </a:r>
            <a:endParaRPr lang="en-US" altLang="zh-TW" sz="7200" dirty="0">
              <a:solidFill>
                <a:srgbClr val="C00000"/>
              </a:solidFill>
              <a:latin typeface="標楷體" panose="03000509000000000000" pitchFamily="65" charset="-120"/>
              <a:ea typeface="標楷體" panose="03000509000000000000" pitchFamily="65" charset="-120"/>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51250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51</a:t>
            </a:fld>
            <a:endParaRPr kumimoji="0" lang="en-US" altLang="ko-KR">
              <a:latin typeface="Constantia" panose="02030602050306030303" pitchFamily="18" charset="0"/>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291263" cy="4953000"/>
          </a:xfrm>
        </p:spPr>
        <p:txBody>
          <a:bodyPr/>
          <a:lstStyle/>
          <a:p>
            <a:r>
              <a:rPr lang="zh-TW" altLang="en-US" dirty="0"/>
              <a:t>講故事</a:t>
            </a:r>
            <a:endParaRPr lang="en-US" altLang="zh-TW" dirty="0"/>
          </a:p>
          <a:p>
            <a:pPr lvl="1"/>
            <a:r>
              <a:rPr lang="zh-TW" altLang="en-US" dirty="0"/>
              <a:t>重質不重量</a:t>
            </a:r>
            <a:endParaRPr lang="en-US" altLang="zh-TW" dirty="0"/>
          </a:p>
          <a:p>
            <a:endParaRPr lang="en-US" altLang="zh-TW" dirty="0"/>
          </a:p>
          <a:p>
            <a:r>
              <a:rPr lang="zh-TW" altLang="en-US" dirty="0"/>
              <a:t>故事 </a:t>
            </a:r>
            <a:r>
              <a:rPr lang="en-US" altLang="zh-TW" dirty="0"/>
              <a:t>Definition</a:t>
            </a:r>
          </a:p>
          <a:p>
            <a:pPr lvl="1"/>
            <a:r>
              <a:rPr lang="zh-TW" altLang="en-US" dirty="0"/>
              <a:t>可以感動人的，就是故事</a:t>
            </a:r>
            <a:endParaRPr lang="en-US" altLang="zh-TW" dirty="0"/>
          </a:p>
          <a:p>
            <a:pPr lvl="1"/>
            <a:r>
              <a:rPr lang="zh-TW" altLang="en-US" dirty="0"/>
              <a:t>一句話也可以是一個故事</a:t>
            </a:r>
            <a:endParaRPr lang="en-US" altLang="zh-TW" dirty="0"/>
          </a:p>
          <a:p>
            <a:pPr lvl="1"/>
            <a:endParaRPr lang="en-US" altLang="zh-TW" dirty="0"/>
          </a:p>
        </p:txBody>
      </p:sp>
    </p:spTree>
    <p:extLst>
      <p:ext uri="{BB962C8B-B14F-4D97-AF65-F5344CB8AC3E}">
        <p14:creationId xmlns:p14="http://schemas.microsoft.com/office/powerpoint/2010/main" val="1301283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52</a:t>
            </a:fld>
            <a:endParaRPr kumimoji="0" lang="en-US" altLang="ko-KR">
              <a:latin typeface="Constantia" panose="02030602050306030303" pitchFamily="18" charset="0"/>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291263" cy="4953000"/>
          </a:xfrm>
        </p:spPr>
        <p:txBody>
          <a:bodyPr/>
          <a:lstStyle/>
          <a:p>
            <a:r>
              <a:rPr lang="zh-TW" altLang="en-US" dirty="0"/>
              <a:t>許榮哲</a:t>
            </a:r>
            <a:endParaRPr lang="en-US" altLang="zh-TW" dirty="0"/>
          </a:p>
          <a:p>
            <a:pPr lvl="1"/>
            <a:r>
              <a:rPr lang="zh-TW" altLang="en-US" dirty="0"/>
              <a:t>從不同角度引發人的「情感波動」，更重要的是它們都極短、極短、極短，所以不要再說故事太長、太難、離你太遠了。</a:t>
            </a:r>
            <a:endParaRPr lang="en-US" altLang="zh-TW" dirty="0"/>
          </a:p>
        </p:txBody>
      </p:sp>
      <p:sp>
        <p:nvSpPr>
          <p:cNvPr id="6" name="矩形 5">
            <a:extLst>
              <a:ext uri="{FF2B5EF4-FFF2-40B4-BE49-F238E27FC236}">
                <a16:creationId xmlns:a16="http://schemas.microsoft.com/office/drawing/2014/main" id="{E5D013E3-7D35-4295-81C9-9CED755CFB52}"/>
              </a:ext>
            </a:extLst>
          </p:cNvPr>
          <p:cNvSpPr/>
          <p:nvPr/>
        </p:nvSpPr>
        <p:spPr>
          <a:xfrm>
            <a:off x="432095" y="6292334"/>
            <a:ext cx="6858000"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3"/>
              </a:rPr>
              <a:t>https://www.books.com.tw/web/sys_serialtext/?item=0010816896</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1816036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53</a:t>
            </a:fld>
            <a:endParaRPr kumimoji="0" lang="en-US" altLang="ko-KR">
              <a:latin typeface="Constantia" panose="02030602050306030303" pitchFamily="18" charset="0"/>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291263" cy="4953000"/>
          </a:xfrm>
        </p:spPr>
        <p:txBody>
          <a:bodyPr/>
          <a:lstStyle/>
          <a:p>
            <a:r>
              <a:rPr lang="zh-TW" altLang="en-US" dirty="0"/>
              <a:t>許榮哲</a:t>
            </a:r>
            <a:endParaRPr lang="en-US" altLang="zh-TW" dirty="0"/>
          </a:p>
          <a:p>
            <a:pPr lvl="1"/>
            <a:r>
              <a:rPr lang="zh-TW" altLang="en-US" dirty="0"/>
              <a:t>現在，我給故事一個「寛鬆的說法」，</a:t>
            </a:r>
            <a:endParaRPr lang="en-US" altLang="zh-TW" dirty="0"/>
          </a:p>
          <a:p>
            <a:pPr lvl="1"/>
            <a:r>
              <a:rPr lang="zh-TW" altLang="en-US" dirty="0"/>
              <a:t>比白居易還大眾，販夫走卒、老人小孩都聽得懂的說法，那就是</a:t>
            </a:r>
            <a:r>
              <a:rPr lang="en-US" altLang="zh-TW" dirty="0"/>
              <a:t>……</a:t>
            </a:r>
          </a:p>
          <a:p>
            <a:pPr lvl="1"/>
            <a:endParaRPr lang="en-US" altLang="zh-TW" dirty="0"/>
          </a:p>
          <a:p>
            <a:pPr lvl="1"/>
            <a:r>
              <a:rPr lang="zh-TW" altLang="en-US" dirty="0">
                <a:solidFill>
                  <a:srgbClr val="FF0000"/>
                </a:solidFill>
              </a:rPr>
              <a:t>凡是能引發「情感波動」的</a:t>
            </a:r>
            <a:r>
              <a:rPr lang="zh-TW" altLang="en-US" dirty="0"/>
              <a:t>，都是</a:t>
            </a:r>
            <a:r>
              <a:rPr lang="zh-TW" altLang="en-US" dirty="0">
                <a:solidFill>
                  <a:srgbClr val="FF0000"/>
                </a:solidFill>
              </a:rPr>
              <a:t>故事</a:t>
            </a:r>
            <a:r>
              <a:rPr lang="zh-TW" altLang="en-US" dirty="0"/>
              <a:t>。 </a:t>
            </a:r>
            <a:endParaRPr lang="en-US" altLang="zh-TW" dirty="0"/>
          </a:p>
        </p:txBody>
      </p:sp>
      <p:sp>
        <p:nvSpPr>
          <p:cNvPr id="6" name="矩形 5">
            <a:extLst>
              <a:ext uri="{FF2B5EF4-FFF2-40B4-BE49-F238E27FC236}">
                <a16:creationId xmlns:a16="http://schemas.microsoft.com/office/drawing/2014/main" id="{E5D013E3-7D35-4295-81C9-9CED755CFB52}"/>
              </a:ext>
            </a:extLst>
          </p:cNvPr>
          <p:cNvSpPr/>
          <p:nvPr/>
        </p:nvSpPr>
        <p:spPr>
          <a:xfrm>
            <a:off x="432095" y="6292334"/>
            <a:ext cx="6858000"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3"/>
              </a:rPr>
              <a:t>https://www.books.com.tw/web/sys_serialtext/?item=0010816896</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1970055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54</a:t>
            </a:fld>
            <a:endParaRPr kumimoji="0" lang="en-US" altLang="ko-KR">
              <a:latin typeface="Constantia" panose="02030602050306030303" pitchFamily="18" charset="0"/>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291263" cy="4953000"/>
          </a:xfrm>
        </p:spPr>
        <p:txBody>
          <a:bodyPr/>
          <a:lstStyle/>
          <a:p>
            <a:r>
              <a:rPr lang="zh-TW" altLang="en-US" dirty="0"/>
              <a:t>許榮哲</a:t>
            </a:r>
            <a:endParaRPr lang="en-US" altLang="zh-TW" dirty="0"/>
          </a:p>
          <a:p>
            <a:pPr lvl="1"/>
            <a:r>
              <a:rPr lang="zh-TW" altLang="en-US" dirty="0"/>
              <a:t>從這個角度來看，</a:t>
            </a:r>
            <a:r>
              <a:rPr lang="zh-TW" altLang="en-US" dirty="0">
                <a:solidFill>
                  <a:srgbClr val="FF0000"/>
                </a:solidFill>
              </a:rPr>
              <a:t>小說</a:t>
            </a:r>
            <a:r>
              <a:rPr lang="zh-TW" altLang="en-US" dirty="0"/>
              <a:t>是故事，</a:t>
            </a:r>
            <a:r>
              <a:rPr lang="zh-TW" altLang="en-US" dirty="0">
                <a:solidFill>
                  <a:srgbClr val="FF0000"/>
                </a:solidFill>
              </a:rPr>
              <a:t>廣告</a:t>
            </a:r>
            <a:r>
              <a:rPr lang="zh-TW" altLang="en-US" dirty="0"/>
              <a:t>也是故事，甚至連</a:t>
            </a:r>
            <a:r>
              <a:rPr lang="zh-TW" altLang="en-US" dirty="0">
                <a:solidFill>
                  <a:srgbClr val="FF0000"/>
                </a:solidFill>
              </a:rPr>
              <a:t>對話</a:t>
            </a:r>
            <a:r>
              <a:rPr lang="zh-TW" altLang="en-US" dirty="0"/>
              <a:t>都可能是故事。</a:t>
            </a:r>
            <a:endParaRPr lang="en-US" altLang="zh-TW" dirty="0"/>
          </a:p>
          <a:p>
            <a:pPr lvl="1"/>
            <a:endParaRPr lang="en-US" altLang="zh-TW" dirty="0"/>
          </a:p>
          <a:p>
            <a:pPr lvl="1"/>
            <a:r>
              <a:rPr lang="zh-TW" altLang="en-US" dirty="0"/>
              <a:t>底下，我們分別舉</a:t>
            </a:r>
            <a:r>
              <a:rPr lang="zh-TW" altLang="en-US" dirty="0">
                <a:solidFill>
                  <a:srgbClr val="FF0000"/>
                </a:solidFill>
              </a:rPr>
              <a:t>小說</a:t>
            </a:r>
            <a:r>
              <a:rPr lang="zh-TW" altLang="en-US" dirty="0"/>
              <a:t>、</a:t>
            </a:r>
            <a:r>
              <a:rPr lang="zh-TW" altLang="en-US" dirty="0">
                <a:solidFill>
                  <a:srgbClr val="FF0000"/>
                </a:solidFill>
              </a:rPr>
              <a:t>廣告</a:t>
            </a:r>
            <a:r>
              <a:rPr lang="zh-TW" altLang="en-US" dirty="0"/>
              <a:t>、</a:t>
            </a:r>
            <a:r>
              <a:rPr lang="zh-TW" altLang="en-US" dirty="0">
                <a:solidFill>
                  <a:srgbClr val="FF0000"/>
                </a:solidFill>
              </a:rPr>
              <a:t>對話</a:t>
            </a:r>
            <a:r>
              <a:rPr lang="zh-TW" altLang="en-US" dirty="0"/>
              <a:t>為例，</a:t>
            </a:r>
            <a:endParaRPr lang="en-US" altLang="zh-TW" dirty="0"/>
          </a:p>
          <a:p>
            <a:pPr lvl="1"/>
            <a:r>
              <a:rPr lang="zh-TW" altLang="en-US" dirty="0"/>
              <a:t>雖然它們都只有</a:t>
            </a:r>
            <a:r>
              <a:rPr lang="zh-TW" altLang="en-US" dirty="0">
                <a:solidFill>
                  <a:srgbClr val="FF0000"/>
                </a:solidFill>
              </a:rPr>
              <a:t>短短一句話</a:t>
            </a:r>
            <a:r>
              <a:rPr lang="zh-TW" altLang="en-US" dirty="0"/>
              <a:t>，</a:t>
            </a:r>
            <a:endParaRPr lang="en-US" altLang="zh-TW" dirty="0"/>
          </a:p>
          <a:p>
            <a:pPr lvl="1"/>
            <a:r>
              <a:rPr lang="zh-TW" altLang="en-US" dirty="0"/>
              <a:t>但就是故事無誤，</a:t>
            </a:r>
            <a:endParaRPr lang="en-US" altLang="zh-TW" dirty="0"/>
          </a:p>
          <a:p>
            <a:pPr lvl="1"/>
            <a:r>
              <a:rPr lang="zh-TW" altLang="en-US" dirty="0"/>
              <a:t>因為它們都</a:t>
            </a:r>
            <a:r>
              <a:rPr lang="zh-TW" altLang="en-US" dirty="0">
                <a:solidFill>
                  <a:srgbClr val="FF0000"/>
                </a:solidFill>
              </a:rPr>
              <a:t>引發了讀者的情感波動</a:t>
            </a:r>
            <a:r>
              <a:rPr lang="zh-TW" altLang="en-US" dirty="0"/>
              <a:t>。</a:t>
            </a:r>
          </a:p>
          <a:p>
            <a:pPr lvl="1"/>
            <a:endParaRPr lang="en-US" altLang="zh-TW" dirty="0"/>
          </a:p>
        </p:txBody>
      </p:sp>
      <p:sp>
        <p:nvSpPr>
          <p:cNvPr id="6" name="矩形 5">
            <a:extLst>
              <a:ext uri="{FF2B5EF4-FFF2-40B4-BE49-F238E27FC236}">
                <a16:creationId xmlns:a16="http://schemas.microsoft.com/office/drawing/2014/main" id="{E5D013E3-7D35-4295-81C9-9CED755CFB52}"/>
              </a:ext>
            </a:extLst>
          </p:cNvPr>
          <p:cNvSpPr/>
          <p:nvPr/>
        </p:nvSpPr>
        <p:spPr>
          <a:xfrm>
            <a:off x="432095" y="6292334"/>
            <a:ext cx="6858000"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3"/>
              </a:rPr>
              <a:t>https://www.books.com.tw/web/sys_serialtext/?item=0010816896</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608329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55</a:t>
            </a:fld>
            <a:endParaRPr kumimoji="0" lang="en-US" altLang="ko-KR">
              <a:latin typeface="Constantia" panose="02030602050306030303" pitchFamily="18" charset="0"/>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291263" cy="4953000"/>
          </a:xfrm>
        </p:spPr>
        <p:txBody>
          <a:bodyPr/>
          <a:lstStyle/>
          <a:p>
            <a:r>
              <a:rPr lang="zh-TW" altLang="en-US" dirty="0"/>
              <a:t>許榮哲</a:t>
            </a:r>
            <a:endParaRPr lang="en-US" altLang="zh-TW" dirty="0"/>
          </a:p>
          <a:p>
            <a:pPr lvl="1"/>
            <a:r>
              <a:rPr lang="zh-TW" altLang="en-US" dirty="0"/>
              <a:t>唯有強烈意識到，</a:t>
            </a:r>
            <a:endParaRPr lang="en-US" altLang="zh-TW" dirty="0"/>
          </a:p>
          <a:p>
            <a:pPr lvl="1"/>
            <a:endParaRPr lang="en-US" altLang="zh-TW" dirty="0"/>
          </a:p>
          <a:p>
            <a:pPr lvl="1"/>
            <a:r>
              <a:rPr lang="zh-TW" altLang="en-US" dirty="0"/>
              <a:t>我們身邊</a:t>
            </a:r>
            <a:r>
              <a:rPr lang="zh-TW" altLang="en-US" dirty="0">
                <a:solidFill>
                  <a:srgbClr val="FF0000"/>
                </a:solidFill>
              </a:rPr>
              <a:t>滿滿的都、是、故、事，</a:t>
            </a:r>
            <a:endParaRPr lang="en-US" altLang="zh-TW" dirty="0">
              <a:solidFill>
                <a:srgbClr val="FF0000"/>
              </a:solidFill>
            </a:endParaRPr>
          </a:p>
          <a:p>
            <a:pPr lvl="1"/>
            <a:endParaRPr lang="en-US" altLang="zh-TW" dirty="0">
              <a:solidFill>
                <a:srgbClr val="FF0000"/>
              </a:solidFill>
            </a:endParaRPr>
          </a:p>
          <a:p>
            <a:pPr lvl="1"/>
            <a:r>
              <a:rPr lang="zh-TW" altLang="en-US" dirty="0"/>
              <a:t>你才會興奮的跳起來，像抓寶可夢那樣，把故事統統捕捉下來，變成你的寶物。</a:t>
            </a:r>
            <a:endParaRPr lang="en-US" altLang="zh-TW" dirty="0"/>
          </a:p>
          <a:p>
            <a:pPr lvl="1"/>
            <a:endParaRPr lang="en-US" altLang="zh-TW" dirty="0"/>
          </a:p>
        </p:txBody>
      </p:sp>
      <p:sp>
        <p:nvSpPr>
          <p:cNvPr id="6" name="矩形 5">
            <a:extLst>
              <a:ext uri="{FF2B5EF4-FFF2-40B4-BE49-F238E27FC236}">
                <a16:creationId xmlns:a16="http://schemas.microsoft.com/office/drawing/2014/main" id="{E5D013E3-7D35-4295-81C9-9CED755CFB52}"/>
              </a:ext>
            </a:extLst>
          </p:cNvPr>
          <p:cNvSpPr/>
          <p:nvPr/>
        </p:nvSpPr>
        <p:spPr>
          <a:xfrm>
            <a:off x="432095" y="6292334"/>
            <a:ext cx="6858000"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3"/>
              </a:rPr>
              <a:t>https://www.books.com.tw/web/sys_serialtext/?item=0010816896</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18979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solidFill>
                  <a:schemeClr val="bg1"/>
                </a:solidFill>
              </a:rPr>
              <a:t>最短的小說</a:t>
            </a:r>
            <a:endParaRPr lang="ja-JP" altLang="en-US" dirty="0">
              <a:solidFill>
                <a:schemeClr val="bg1"/>
              </a:solidFill>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solidFill>
                  <a:schemeClr val="bg1"/>
                </a:solidFill>
                <a:latin typeface="CircleFont" panose="02010600010101010101" pitchFamily="2" charset="-122"/>
              </a:rPr>
              <a:pPr/>
              <a:t>56</a:t>
            </a:fld>
            <a:endParaRPr kumimoji="0" lang="en-US" altLang="ko-KR">
              <a:solidFill>
                <a:schemeClr val="bg1"/>
              </a:solidFill>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147247" cy="4953000"/>
          </a:xfrm>
        </p:spPr>
        <p:txBody>
          <a:bodyPr/>
          <a:lstStyle/>
          <a:p>
            <a:r>
              <a:rPr lang="zh-TW" altLang="en-US" dirty="0"/>
              <a:t>許榮哲</a:t>
            </a:r>
            <a:endParaRPr lang="en-US" altLang="zh-TW" dirty="0"/>
          </a:p>
          <a:p>
            <a:pPr lvl="1"/>
            <a:r>
              <a:rPr lang="zh-TW" altLang="en-US" dirty="0"/>
              <a:t>一聽到「小說」，很多人立刻打退堂鼓，因為他腦子裡第一個跳出來的關鍵字是「長」。</a:t>
            </a:r>
          </a:p>
          <a:p>
            <a:pPr lvl="1"/>
            <a:endParaRPr lang="en-US" altLang="zh-TW" dirty="0"/>
          </a:p>
          <a:p>
            <a:pPr lvl="1"/>
            <a:r>
              <a:rPr lang="zh-TW" altLang="en-US" dirty="0">
                <a:solidFill>
                  <a:srgbClr val="FF0000"/>
                </a:solidFill>
              </a:rPr>
              <a:t>小說＝長？</a:t>
            </a:r>
            <a:endParaRPr lang="en-US" altLang="zh-TW" dirty="0">
              <a:solidFill>
                <a:srgbClr val="FF0000"/>
              </a:solidFill>
            </a:endParaRPr>
          </a:p>
          <a:p>
            <a:pPr lvl="1"/>
            <a:endParaRPr lang="en-US" altLang="zh-TW" dirty="0"/>
          </a:p>
          <a:p>
            <a:pPr lvl="1"/>
            <a:r>
              <a:rPr lang="zh-TW" altLang="en-US" dirty="0"/>
              <a:t>這是個錯誤的認知，一旦有了這樣的認知，人們就不知不覺把小說推遠了──「這個太難了，我不可能學得會。」</a:t>
            </a:r>
          </a:p>
        </p:txBody>
      </p:sp>
      <p:sp>
        <p:nvSpPr>
          <p:cNvPr id="2" name="矩形 1">
            <a:extLst>
              <a:ext uri="{FF2B5EF4-FFF2-40B4-BE49-F238E27FC236}">
                <a16:creationId xmlns:a16="http://schemas.microsoft.com/office/drawing/2014/main" id="{AC540809-1CDA-48C7-B844-7C97269C0EB2}"/>
              </a:ext>
            </a:extLst>
          </p:cNvPr>
          <p:cNvSpPr/>
          <p:nvPr/>
        </p:nvSpPr>
        <p:spPr>
          <a:xfrm>
            <a:off x="432095" y="6292334"/>
            <a:ext cx="6858000"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3"/>
              </a:rPr>
              <a:t>https://www.books.com.tw/web/sys_serialtext/?item=0010816896</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1235822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solidFill>
                  <a:schemeClr val="bg1"/>
                </a:solidFill>
              </a:rPr>
              <a:t>最短的小說</a:t>
            </a:r>
            <a:endParaRPr lang="ja-JP" altLang="en-US" dirty="0">
              <a:solidFill>
                <a:schemeClr val="bg1"/>
              </a:solidFill>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solidFill>
                  <a:schemeClr val="bg1"/>
                </a:solidFill>
                <a:latin typeface="CircleFont" panose="02010600010101010101" pitchFamily="2" charset="-122"/>
              </a:rPr>
              <a:pPr/>
              <a:t>57</a:t>
            </a:fld>
            <a:endParaRPr kumimoji="0" lang="en-US" altLang="ko-KR">
              <a:solidFill>
                <a:schemeClr val="bg1"/>
              </a:solidFill>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147247" cy="4953000"/>
          </a:xfrm>
        </p:spPr>
        <p:txBody>
          <a:bodyPr/>
          <a:lstStyle/>
          <a:p>
            <a:r>
              <a:rPr lang="zh-TW" altLang="en-US" dirty="0"/>
              <a:t>許榮哲</a:t>
            </a:r>
            <a:endParaRPr lang="en-US" altLang="zh-TW" dirty="0"/>
          </a:p>
          <a:p>
            <a:pPr lvl="1"/>
            <a:r>
              <a:rPr lang="zh-TW" altLang="en-US" dirty="0"/>
              <a:t>現在，我們請小說家海明威，來幫大家打破這個錯誤的認知。</a:t>
            </a:r>
          </a:p>
          <a:p>
            <a:pPr marL="0" indent="0">
              <a:buNone/>
            </a:pPr>
            <a:endParaRPr lang="en-US" altLang="zh-TW" dirty="0"/>
          </a:p>
        </p:txBody>
      </p:sp>
      <p:sp>
        <p:nvSpPr>
          <p:cNvPr id="2" name="矩形 1">
            <a:extLst>
              <a:ext uri="{FF2B5EF4-FFF2-40B4-BE49-F238E27FC236}">
                <a16:creationId xmlns:a16="http://schemas.microsoft.com/office/drawing/2014/main" id="{AC540809-1CDA-48C7-B844-7C97269C0EB2}"/>
              </a:ext>
            </a:extLst>
          </p:cNvPr>
          <p:cNvSpPr/>
          <p:nvPr/>
        </p:nvSpPr>
        <p:spPr>
          <a:xfrm>
            <a:off x="432095" y="6292334"/>
            <a:ext cx="6858000"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3"/>
              </a:rPr>
              <a:t>https://www.books.com.tw/web/sys_serialtext/?item=0010816896</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1956923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solidFill>
                  <a:schemeClr val="bg1"/>
                </a:solidFill>
              </a:rPr>
              <a:t>最短的小說</a:t>
            </a:r>
            <a:endParaRPr lang="ja-JP" altLang="en-US" dirty="0">
              <a:solidFill>
                <a:schemeClr val="bg1"/>
              </a:solidFill>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solidFill>
                  <a:schemeClr val="bg1"/>
                </a:solidFill>
                <a:latin typeface="CircleFont" panose="02010600010101010101" pitchFamily="2" charset="-122"/>
              </a:rPr>
              <a:pPr/>
              <a:t>58</a:t>
            </a:fld>
            <a:endParaRPr kumimoji="0" lang="en-US" altLang="ko-KR">
              <a:solidFill>
                <a:schemeClr val="bg1"/>
              </a:solidFill>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147247" cy="4953000"/>
          </a:xfrm>
        </p:spPr>
        <p:txBody>
          <a:bodyPr/>
          <a:lstStyle/>
          <a:p>
            <a:r>
              <a:rPr lang="zh-TW" altLang="en-US" dirty="0"/>
              <a:t>許榮哲</a:t>
            </a:r>
            <a:endParaRPr lang="en-US" altLang="zh-TW" dirty="0"/>
          </a:p>
          <a:p>
            <a:pPr lvl="1"/>
            <a:r>
              <a:rPr lang="zh-TW" altLang="en-US" dirty="0"/>
              <a:t>某次，海明威在酒吧喝酒，有個好事者知道他是作家之後，立刻上前挑釁：</a:t>
            </a:r>
            <a:endParaRPr lang="en-US" altLang="zh-TW" dirty="0"/>
          </a:p>
          <a:p>
            <a:pPr lvl="1"/>
            <a:endParaRPr lang="en-US" altLang="zh-TW" dirty="0"/>
          </a:p>
          <a:p>
            <a:pPr lvl="1"/>
            <a:r>
              <a:rPr lang="zh-TW" altLang="en-US" dirty="0">
                <a:solidFill>
                  <a:srgbClr val="FF0000"/>
                </a:solidFill>
              </a:rPr>
              <a:t>「我用十塊錢跟你打賭，你沒辦法用六個字寫出一篇小說。」</a:t>
            </a:r>
          </a:p>
          <a:p>
            <a:pPr lvl="1"/>
            <a:endParaRPr lang="en-US" altLang="zh-TW" dirty="0"/>
          </a:p>
          <a:p>
            <a:pPr lvl="1"/>
            <a:r>
              <a:rPr lang="zh-TW" altLang="en-US" dirty="0"/>
              <a:t>這位挑戰者，顯然跟一般人一樣，有著</a:t>
            </a:r>
            <a:r>
              <a:rPr lang="zh-TW" altLang="en-US" dirty="0">
                <a:solidFill>
                  <a:srgbClr val="FF0000"/>
                </a:solidFill>
              </a:rPr>
              <a:t>「小說＝長」</a:t>
            </a:r>
            <a:r>
              <a:rPr lang="zh-TW" altLang="en-US" dirty="0"/>
              <a:t>的錯誤認知。</a:t>
            </a:r>
          </a:p>
          <a:p>
            <a:pPr marL="0" indent="0">
              <a:buNone/>
            </a:pPr>
            <a:endParaRPr lang="en-US" altLang="zh-TW" dirty="0"/>
          </a:p>
        </p:txBody>
      </p:sp>
      <p:sp>
        <p:nvSpPr>
          <p:cNvPr id="2" name="矩形 1">
            <a:extLst>
              <a:ext uri="{FF2B5EF4-FFF2-40B4-BE49-F238E27FC236}">
                <a16:creationId xmlns:a16="http://schemas.microsoft.com/office/drawing/2014/main" id="{AC540809-1CDA-48C7-B844-7C97269C0EB2}"/>
              </a:ext>
            </a:extLst>
          </p:cNvPr>
          <p:cNvSpPr/>
          <p:nvPr/>
        </p:nvSpPr>
        <p:spPr>
          <a:xfrm>
            <a:off x="432095" y="6292334"/>
            <a:ext cx="6858000"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3"/>
              </a:rPr>
              <a:t>https://www.books.com.tw/web/sys_serialtext/?item=0010816896</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3148200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solidFill>
                  <a:schemeClr val="bg1"/>
                </a:solidFill>
              </a:rPr>
              <a:t>最短的小說</a:t>
            </a:r>
            <a:endParaRPr lang="ja-JP" altLang="en-US" dirty="0">
              <a:solidFill>
                <a:schemeClr val="bg1"/>
              </a:solidFill>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solidFill>
                  <a:schemeClr val="bg1"/>
                </a:solidFill>
                <a:latin typeface="CircleFont" panose="02010600010101010101" pitchFamily="2" charset="-122"/>
              </a:rPr>
              <a:pPr/>
              <a:t>59</a:t>
            </a:fld>
            <a:endParaRPr kumimoji="0" lang="en-US" altLang="ko-KR">
              <a:solidFill>
                <a:schemeClr val="bg1"/>
              </a:solidFill>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147247" cy="4953000"/>
          </a:xfrm>
        </p:spPr>
        <p:txBody>
          <a:bodyPr/>
          <a:lstStyle/>
          <a:p>
            <a:r>
              <a:rPr lang="zh-TW" altLang="en-US" dirty="0"/>
              <a:t>許榮哲</a:t>
            </a:r>
            <a:endParaRPr lang="en-US" altLang="zh-TW" dirty="0"/>
          </a:p>
          <a:p>
            <a:pPr lvl="1"/>
            <a:r>
              <a:rPr lang="zh-TW" altLang="en-US" dirty="0"/>
              <a:t>海明威笑了笑，放下手中的酒，當場寫下六個字：</a:t>
            </a:r>
            <a:endParaRPr lang="zh-TW" altLang="en-US" sz="3200" dirty="0"/>
          </a:p>
          <a:p>
            <a:pPr lvl="1"/>
            <a:r>
              <a:rPr lang="zh-TW" altLang="en-US" dirty="0">
                <a:solidFill>
                  <a:srgbClr val="FF0000"/>
                </a:solidFill>
              </a:rPr>
              <a:t>待售：從沒穿過的嬰兒鞋。</a:t>
            </a:r>
            <a:endParaRPr lang="en-US" altLang="zh-TW" dirty="0">
              <a:solidFill>
                <a:srgbClr val="FF0000"/>
              </a:solidFill>
            </a:endParaRPr>
          </a:p>
          <a:p>
            <a:pPr lvl="1"/>
            <a:r>
              <a:rPr lang="zh-TW" altLang="en-US" dirty="0">
                <a:solidFill>
                  <a:srgbClr val="FF0000"/>
                </a:solidFill>
              </a:rPr>
              <a:t>（</a:t>
            </a:r>
            <a:r>
              <a:rPr lang="en-US" altLang="zh-TW" dirty="0" err="1">
                <a:solidFill>
                  <a:srgbClr val="FF0000"/>
                </a:solidFill>
              </a:rPr>
              <a:t>ForSale</a:t>
            </a:r>
            <a:r>
              <a:rPr lang="en-US" altLang="zh-TW" dirty="0">
                <a:solidFill>
                  <a:srgbClr val="FF0000"/>
                </a:solidFill>
              </a:rPr>
              <a:t>: Baby shoes, never worn.</a:t>
            </a:r>
            <a:r>
              <a:rPr lang="zh-TW" altLang="en-US" dirty="0">
                <a:solidFill>
                  <a:srgbClr val="FF0000"/>
                </a:solidFill>
              </a:rPr>
              <a:t>）</a:t>
            </a:r>
            <a:endParaRPr lang="zh-TW" altLang="en-US" sz="3200" dirty="0">
              <a:solidFill>
                <a:srgbClr val="FF0000"/>
              </a:solidFill>
            </a:endParaRPr>
          </a:p>
          <a:p>
            <a:pPr lvl="1"/>
            <a:endParaRPr lang="en-US" altLang="zh-TW" dirty="0"/>
          </a:p>
          <a:p>
            <a:pPr lvl="1"/>
            <a:r>
              <a:rPr lang="zh-TW" altLang="en-US" dirty="0"/>
              <a:t>海明威一拳把人們的認知打倒。</a:t>
            </a:r>
            <a:endParaRPr lang="en-US" altLang="zh-TW" dirty="0"/>
          </a:p>
          <a:p>
            <a:pPr lvl="1"/>
            <a:r>
              <a:rPr lang="zh-TW" altLang="en-US" dirty="0"/>
              <a:t>小說可以長到幾百萬字，也可以短到六個字，甚至更短。</a:t>
            </a:r>
            <a:endParaRPr lang="en-US" altLang="zh-TW" dirty="0"/>
          </a:p>
        </p:txBody>
      </p:sp>
      <p:sp>
        <p:nvSpPr>
          <p:cNvPr id="2" name="矩形 1">
            <a:extLst>
              <a:ext uri="{FF2B5EF4-FFF2-40B4-BE49-F238E27FC236}">
                <a16:creationId xmlns:a16="http://schemas.microsoft.com/office/drawing/2014/main" id="{AC540809-1CDA-48C7-B844-7C97269C0EB2}"/>
              </a:ext>
            </a:extLst>
          </p:cNvPr>
          <p:cNvSpPr/>
          <p:nvPr/>
        </p:nvSpPr>
        <p:spPr>
          <a:xfrm>
            <a:off x="432095" y="6292334"/>
            <a:ext cx="6858000"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3"/>
              </a:rPr>
              <a:t>https://www.books.com.tw/web/sys_serialtext/?item=0010816896</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248057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en-US" altLang="zh-TW" sz="7200" dirty="0">
                <a:solidFill>
                  <a:srgbClr val="FF0000"/>
                </a:solidFill>
              </a:rPr>
              <a:t>History</a:t>
            </a:r>
          </a:p>
          <a:p>
            <a:pPr marL="0" indent="0" algn="ctr" eaLnBrk="1" hangingPunct="1">
              <a:buNone/>
            </a:pPr>
            <a:r>
              <a:rPr lang="zh-TW" altLang="en-US" sz="7200" dirty="0">
                <a:solidFill>
                  <a:srgbClr val="FF0000"/>
                </a:solidFill>
              </a:rPr>
              <a:t>先講歷史</a:t>
            </a:r>
            <a:endParaRPr lang="en-US" altLang="zh-TW" sz="7200" dirty="0">
              <a:solidFill>
                <a:srgbClr val="FF0000"/>
              </a:solidFill>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2286978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solidFill>
                  <a:schemeClr val="bg1"/>
                </a:solidFill>
              </a:rPr>
              <a:t>書審資料準備建議</a:t>
            </a:r>
            <a:endParaRPr lang="ja-JP" altLang="en-US" dirty="0">
              <a:solidFill>
                <a:schemeClr val="bg1"/>
              </a:solidFill>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solidFill>
                  <a:schemeClr val="bg1"/>
                </a:solidFill>
                <a:latin typeface="CircleFont" panose="02010600010101010101" pitchFamily="2" charset="-122"/>
              </a:rPr>
              <a:pPr/>
              <a:t>60</a:t>
            </a:fld>
            <a:endParaRPr kumimoji="0" lang="en-US" altLang="ko-KR">
              <a:solidFill>
                <a:schemeClr val="bg1"/>
              </a:solidFill>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26A68690-9176-4F0D-BC92-8A24E4C76735}"/>
              </a:ext>
            </a:extLst>
          </p:cNvPr>
          <p:cNvSpPr>
            <a:spLocks noGrp="1"/>
          </p:cNvSpPr>
          <p:nvPr>
            <p:ph idx="1"/>
          </p:nvPr>
        </p:nvSpPr>
        <p:spPr>
          <a:xfrm>
            <a:off x="457200" y="1371600"/>
            <a:ext cx="8147247" cy="4953000"/>
          </a:xfrm>
        </p:spPr>
        <p:txBody>
          <a:bodyPr/>
          <a:lstStyle/>
          <a:p>
            <a:r>
              <a:rPr lang="zh-TW" altLang="en-US" dirty="0"/>
              <a:t>最短的小說 </a:t>
            </a:r>
            <a:endParaRPr lang="en-US" altLang="zh-TW" dirty="0"/>
          </a:p>
          <a:p>
            <a:pPr lvl="1"/>
            <a:r>
              <a:rPr lang="zh-TW" altLang="en-US" dirty="0"/>
              <a:t>由</a:t>
            </a:r>
            <a:r>
              <a:rPr lang="zh-TW" altLang="en-US" u="sng" dirty="0"/>
              <a:t>海明威</a:t>
            </a:r>
            <a:r>
              <a:rPr lang="zh-TW" altLang="en-US" dirty="0"/>
              <a:t>所寫</a:t>
            </a:r>
          </a:p>
          <a:p>
            <a:pPr lvl="1"/>
            <a:r>
              <a:rPr lang="en-US" altLang="zh-TW" dirty="0">
                <a:solidFill>
                  <a:srgbClr val="FF0000"/>
                </a:solidFill>
              </a:rPr>
              <a:t>For sale: baby shoes, never worn.</a:t>
            </a:r>
          </a:p>
          <a:p>
            <a:pPr lvl="1"/>
            <a:r>
              <a:rPr lang="zh-TW" altLang="en-US" dirty="0">
                <a:solidFill>
                  <a:srgbClr val="FF0000"/>
                </a:solidFill>
              </a:rPr>
              <a:t>出售：童鞋，未穿過。</a:t>
            </a:r>
            <a:endParaRPr lang="en-US" altLang="zh-TW" dirty="0">
              <a:solidFill>
                <a:srgbClr val="FF0000"/>
              </a:solidFill>
            </a:endParaRPr>
          </a:p>
          <a:p>
            <a:pPr lvl="1"/>
            <a:r>
              <a:rPr lang="zh-TW" altLang="en-US" dirty="0"/>
              <a:t>寥寥數字，道出期待嬰兒，又失諸交臂的淒涼。</a:t>
            </a:r>
            <a:endParaRPr lang="ja-JP" altLang="en-US" dirty="0"/>
          </a:p>
          <a:p>
            <a:pPr lvl="1"/>
            <a:endParaRPr lang="en-US" altLang="zh-TW" dirty="0"/>
          </a:p>
        </p:txBody>
      </p:sp>
      <p:sp>
        <p:nvSpPr>
          <p:cNvPr id="4" name="矩形 3">
            <a:extLst>
              <a:ext uri="{FF2B5EF4-FFF2-40B4-BE49-F238E27FC236}">
                <a16:creationId xmlns:a16="http://schemas.microsoft.com/office/drawing/2014/main" id="{22EB1BF2-C7A0-43F0-A37E-C29BF27F5465}"/>
              </a:ext>
            </a:extLst>
          </p:cNvPr>
          <p:cNvSpPr/>
          <p:nvPr/>
        </p:nvSpPr>
        <p:spPr bwMode="auto">
          <a:xfrm>
            <a:off x="1043608" y="4111052"/>
            <a:ext cx="5698975" cy="252013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kumimoji="0" lang="en-US" altLang="zh-TW" sz="8000" dirty="0">
                <a:solidFill>
                  <a:schemeClr val="bg1"/>
                </a:solidFill>
                <a:latin typeface="CircleFont" panose="02010600010101010101" pitchFamily="2" charset="-122"/>
                <a:ea typeface="CircleFont" panose="02010600010101010101" pitchFamily="2" charset="-122"/>
              </a:rPr>
              <a:t>For Sale: </a:t>
            </a:r>
            <a:endParaRPr kumimoji="0" lang="en-US" altLang="zh-TW" sz="8000" b="0" i="0" u="none" strike="noStrike" cap="none" normalizeH="0" baseline="0" dirty="0">
              <a:ln>
                <a:noFill/>
              </a:ln>
              <a:solidFill>
                <a:schemeClr val="bg1"/>
              </a:solidFill>
              <a:effectLst/>
              <a:latin typeface="CircleFont" panose="02010600010101010101" pitchFamily="2" charset="-122"/>
              <a:ea typeface="CircleFont" panose="02010600010101010101" pitchFamily="2" charset="-122"/>
            </a:endParaRPr>
          </a:p>
          <a:p>
            <a:pPr algn="ctr"/>
            <a:r>
              <a:rPr kumimoji="0" lang="en-US" altLang="zh-TW" sz="4000" dirty="0">
                <a:solidFill>
                  <a:schemeClr val="bg1"/>
                </a:solidFill>
                <a:latin typeface="CircleFont" panose="02010600010101010101" pitchFamily="2" charset="-122"/>
                <a:ea typeface="CircleFont" panose="02010600010101010101" pitchFamily="2" charset="-122"/>
              </a:rPr>
              <a:t>baby shoes, never worn.</a:t>
            </a:r>
          </a:p>
          <a:p>
            <a:pPr algn="ctr"/>
            <a:r>
              <a:rPr kumimoji="0" lang="en-US" altLang="zh-TW" sz="4000" dirty="0">
                <a:solidFill>
                  <a:schemeClr val="bg1"/>
                </a:solidFill>
                <a:latin typeface="CircleFont" panose="02010600010101010101" pitchFamily="2" charset="-122"/>
                <a:ea typeface="CircleFont" panose="02010600010101010101" pitchFamily="2" charset="-122"/>
              </a:rPr>
              <a:t>  </a:t>
            </a:r>
            <a:endParaRPr kumimoji="0" lang="zh-TW" altLang="en-US" sz="4000" b="0" i="0" u="none" strike="noStrike" cap="none" normalizeH="0" baseline="0" dirty="0">
              <a:ln>
                <a:noFill/>
              </a:ln>
              <a:solidFill>
                <a:schemeClr val="bg1"/>
              </a:solidFill>
              <a:effectLst/>
              <a:latin typeface="CircleFont" panose="02010600010101010101" pitchFamily="2" charset="-122"/>
              <a:ea typeface="CircleFont" panose="02010600010101010101" pitchFamily="2" charset="-122"/>
            </a:endParaRPr>
          </a:p>
        </p:txBody>
      </p:sp>
    </p:spTree>
    <p:extLst>
      <p:ext uri="{BB962C8B-B14F-4D97-AF65-F5344CB8AC3E}">
        <p14:creationId xmlns:p14="http://schemas.microsoft.com/office/powerpoint/2010/main" val="2805760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2" name="內容版面配置區 1">
            <a:extLst>
              <a:ext uri="{FF2B5EF4-FFF2-40B4-BE49-F238E27FC236}">
                <a16:creationId xmlns:a16="http://schemas.microsoft.com/office/drawing/2014/main" id="{C0B4F25E-A982-4CCA-99C6-52D2092F315E}"/>
              </a:ext>
            </a:extLst>
          </p:cNvPr>
          <p:cNvSpPr>
            <a:spLocks noGrp="1"/>
          </p:cNvSpPr>
          <p:nvPr>
            <p:ph idx="1"/>
          </p:nvPr>
        </p:nvSpPr>
        <p:spPr/>
        <p:txBody>
          <a:bodyPr/>
          <a:lstStyle/>
          <a:p>
            <a:pPr marL="0" indent="0" algn="ctr">
              <a:buNone/>
            </a:pPr>
            <a:r>
              <a:rPr lang="zh-TW" altLang="en-US" sz="8800" dirty="0"/>
              <a:t>故事</a:t>
            </a:r>
            <a:endParaRPr lang="en-US" altLang="zh-TW" sz="8800" dirty="0"/>
          </a:p>
          <a:p>
            <a:pPr marL="0" indent="0" algn="ctr">
              <a:buNone/>
            </a:pPr>
            <a:r>
              <a:rPr lang="en-US" altLang="zh-TW" sz="6000" dirty="0"/>
              <a:t>=</a:t>
            </a:r>
          </a:p>
          <a:p>
            <a:pPr marL="0" indent="0" algn="ctr">
              <a:buNone/>
            </a:pPr>
            <a:r>
              <a:rPr lang="zh-TW" altLang="en-US" sz="4800" dirty="0"/>
              <a:t>凡是能引發「</a:t>
            </a:r>
            <a:r>
              <a:rPr lang="zh-TW" altLang="en-US" sz="4800" dirty="0">
                <a:solidFill>
                  <a:srgbClr val="FF0000"/>
                </a:solidFill>
              </a:rPr>
              <a:t>情感波動</a:t>
            </a:r>
            <a:r>
              <a:rPr lang="zh-TW" altLang="en-US" sz="4800" dirty="0"/>
              <a:t>」的，都是故事</a:t>
            </a: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61</a:t>
            </a:fld>
            <a:endParaRPr kumimoji="0" lang="en-US" altLang="ko-KR">
              <a:latin typeface="Constantia" panose="02030602050306030303" pitchFamily="18" charset="0"/>
            </a:endParaRPr>
          </a:p>
        </p:txBody>
      </p:sp>
    </p:spTree>
    <p:extLst>
      <p:ext uri="{BB962C8B-B14F-4D97-AF65-F5344CB8AC3E}">
        <p14:creationId xmlns:p14="http://schemas.microsoft.com/office/powerpoint/2010/main" val="501158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a:xfrm>
            <a:off x="457200" y="1371600"/>
            <a:ext cx="4762872" cy="4953000"/>
          </a:xfrm>
        </p:spPr>
        <p:txBody>
          <a:bodyPr/>
          <a:lstStyle/>
          <a:p>
            <a:r>
              <a:rPr lang="zh-TW" altLang="en-US" dirty="0"/>
              <a:t>內文宜</a:t>
            </a:r>
            <a:r>
              <a:rPr lang="zh-TW" altLang="en-US" u="sng" dirty="0"/>
              <a:t>簡要</a:t>
            </a:r>
            <a:r>
              <a:rPr lang="zh-TW" altLang="en-US" dirty="0"/>
              <a:t>，</a:t>
            </a:r>
            <a:endParaRPr lang="en-US" altLang="zh-TW" dirty="0"/>
          </a:p>
          <a:p>
            <a:r>
              <a:rPr lang="zh-TW" altLang="en-US" dirty="0">
                <a:solidFill>
                  <a:srgbClr val="FF0000"/>
                </a:solidFill>
              </a:rPr>
              <a:t>重點</a:t>
            </a:r>
            <a:r>
              <a:rPr lang="zh-TW" altLang="en-US" dirty="0"/>
              <a:t>輔以</a:t>
            </a:r>
            <a:r>
              <a:rPr lang="zh-TW" altLang="en-US" u="sng" dirty="0"/>
              <a:t>底線</a:t>
            </a:r>
            <a:r>
              <a:rPr lang="zh-TW" altLang="en-US" dirty="0"/>
              <a:t>、</a:t>
            </a:r>
            <a:r>
              <a:rPr lang="zh-TW" altLang="en-US" dirty="0">
                <a:solidFill>
                  <a:srgbClr val="FF0000"/>
                </a:solidFill>
              </a:rPr>
              <a:t>顏色</a:t>
            </a:r>
            <a:r>
              <a:rPr lang="zh-TW" altLang="en-US" dirty="0"/>
              <a:t>來強調</a:t>
            </a:r>
            <a:endParaRPr lang="en-US" altLang="zh-TW" dirty="0"/>
          </a:p>
          <a:p>
            <a:endParaRPr lang="en-US" altLang="zh-TW" dirty="0"/>
          </a:p>
          <a:p>
            <a:endParaRPr lang="zh-TW" altLang="en-US" dirty="0"/>
          </a:p>
          <a:p>
            <a:endParaRPr lang="en-US" altLang="zh-TW" dirty="0"/>
          </a:p>
          <a:p>
            <a:endParaRPr lang="ja-JP"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62</a:t>
            </a:fld>
            <a:endParaRPr kumimoji="0" lang="en-US" altLang="ko-KR">
              <a:latin typeface="Constantia" panose="02030602050306030303" pitchFamily="18" charset="0"/>
            </a:endParaRPr>
          </a:p>
        </p:txBody>
      </p:sp>
      <p:pic>
        <p:nvPicPr>
          <p:cNvPr id="61442" name="Picture 2" descr="表彰状のフレーム（テンプレート・縦）">
            <a:extLst>
              <a:ext uri="{FF2B5EF4-FFF2-40B4-BE49-F238E27FC236}">
                <a16:creationId xmlns:a16="http://schemas.microsoft.com/office/drawing/2014/main" id="{96E56EDA-2F23-49CF-BEA2-2354DE7E5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1575882"/>
            <a:ext cx="2415877" cy="342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62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a:xfrm>
            <a:off x="457200" y="1371600"/>
            <a:ext cx="8219256" cy="4953000"/>
          </a:xfrm>
        </p:spPr>
        <p:txBody>
          <a:bodyPr/>
          <a:lstStyle/>
          <a:p>
            <a:r>
              <a:rPr lang="zh-TW" altLang="en-US" dirty="0">
                <a:solidFill>
                  <a:srgbClr val="FF0000"/>
                </a:solidFill>
              </a:rPr>
              <a:t>圖片</a:t>
            </a:r>
            <a:r>
              <a:rPr lang="zh-TW" altLang="en-US" dirty="0"/>
              <a:t>須清楚，尺寸得宜，避免太小</a:t>
            </a:r>
            <a:endParaRPr lang="en-US" altLang="zh-TW" dirty="0"/>
          </a:p>
          <a:p>
            <a:pPr marL="0" indent="0">
              <a:buNone/>
            </a:pPr>
            <a:endParaRPr lang="en-US" altLang="zh-TW" dirty="0"/>
          </a:p>
          <a:p>
            <a:pPr marL="0" indent="0" algn="ctr">
              <a:buNone/>
            </a:pPr>
            <a:r>
              <a:rPr lang="en-US" altLang="zh-TW" sz="6000" dirty="0"/>
              <a:t>A</a:t>
            </a:r>
            <a:r>
              <a:rPr lang="zh-TW" altLang="en-US" sz="6000" dirty="0"/>
              <a:t> </a:t>
            </a:r>
            <a:r>
              <a:rPr lang="en-US" altLang="zh-TW" sz="6000" dirty="0"/>
              <a:t>Picture </a:t>
            </a:r>
          </a:p>
          <a:p>
            <a:pPr marL="0" indent="0" algn="ctr">
              <a:buNone/>
            </a:pPr>
            <a:r>
              <a:rPr lang="en-US" altLang="zh-TW" sz="6000" dirty="0"/>
              <a:t>Says a thousand Words</a:t>
            </a:r>
            <a:endParaRPr lang="ja-JP" altLang="en-US" sz="60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63</a:t>
            </a:fld>
            <a:endParaRPr kumimoji="0" lang="en-US" altLang="ko-KR">
              <a:latin typeface="Constantia" panose="02030602050306030303" pitchFamily="18" charset="0"/>
            </a:endParaRPr>
          </a:p>
        </p:txBody>
      </p:sp>
    </p:spTree>
    <p:extLst>
      <p:ext uri="{BB962C8B-B14F-4D97-AF65-F5344CB8AC3E}">
        <p14:creationId xmlns:p14="http://schemas.microsoft.com/office/powerpoint/2010/main" val="35699503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8F0B20-D86E-45F2-876E-7E2558A43DAA}"/>
              </a:ext>
            </a:extLst>
          </p:cNvPr>
          <p:cNvSpPr>
            <a:spLocks noGrp="1"/>
          </p:cNvSpPr>
          <p:nvPr>
            <p:ph type="title"/>
          </p:nvPr>
        </p:nvSpPr>
        <p:spPr/>
        <p:txBody>
          <a:bodyPr/>
          <a:lstStyle/>
          <a:p>
            <a:r>
              <a:rPr lang="zh-TW" altLang="en-US" sz="2800" dirty="0"/>
              <a:t>競賽表現、檢定證照、特殊優良表現證明</a:t>
            </a:r>
          </a:p>
        </p:txBody>
      </p:sp>
      <p:sp>
        <p:nvSpPr>
          <p:cNvPr id="4" name="投影片編號版面配置區 3">
            <a:extLst>
              <a:ext uri="{FF2B5EF4-FFF2-40B4-BE49-F238E27FC236}">
                <a16:creationId xmlns:a16="http://schemas.microsoft.com/office/drawing/2014/main" id="{EA8D00FC-7349-415D-B636-D24F9769EAC1}"/>
              </a:ext>
            </a:extLst>
          </p:cNvPr>
          <p:cNvSpPr>
            <a:spLocks noGrp="1"/>
          </p:cNvSpPr>
          <p:nvPr>
            <p:ph type="sldNum" sz="quarter" idx="11"/>
          </p:nvPr>
        </p:nvSpPr>
        <p:spPr/>
        <p:txBody>
          <a:bodyPr/>
          <a:lstStyle/>
          <a:p>
            <a:pPr>
              <a:defRPr/>
            </a:pPr>
            <a:fld id="{AF41B513-81B1-4873-A301-0051AC0783A2}" type="slidenum">
              <a:rPr lang="ko-KR" altLang="en-US" smtClean="0"/>
              <a:pPr>
                <a:defRPr/>
              </a:pPr>
              <a:t>64</a:t>
            </a:fld>
            <a:endParaRPr lang="en-US" altLang="ko-KR"/>
          </a:p>
        </p:txBody>
      </p:sp>
      <p:sp>
        <p:nvSpPr>
          <p:cNvPr id="9" name="內容版面配置區 8">
            <a:extLst>
              <a:ext uri="{FF2B5EF4-FFF2-40B4-BE49-F238E27FC236}">
                <a16:creationId xmlns:a16="http://schemas.microsoft.com/office/drawing/2014/main" id="{15D03AE4-7F2B-4983-90FA-C9B673ED69CA}"/>
              </a:ext>
            </a:extLst>
          </p:cNvPr>
          <p:cNvSpPr>
            <a:spLocks noGrp="1"/>
          </p:cNvSpPr>
          <p:nvPr>
            <p:ph idx="1"/>
          </p:nvPr>
        </p:nvSpPr>
        <p:spPr/>
        <p:txBody>
          <a:bodyPr/>
          <a:lstStyle/>
          <a:p>
            <a:r>
              <a:rPr lang="zh-TW" altLang="en-US" dirty="0"/>
              <a:t>程式比賽第一名</a:t>
            </a:r>
            <a:endParaRPr lang="en-US" altLang="zh-TW" dirty="0"/>
          </a:p>
          <a:p>
            <a:r>
              <a:rPr lang="zh-TW" altLang="en-US" dirty="0"/>
              <a:t>科展比賽第一名</a:t>
            </a:r>
            <a:endParaRPr lang="en-US" altLang="zh-TW" dirty="0"/>
          </a:p>
          <a:p>
            <a:r>
              <a:rPr lang="zh-TW" altLang="en-US" dirty="0"/>
              <a:t>服務比賽第一名</a:t>
            </a:r>
            <a:endParaRPr lang="en-US" altLang="zh-TW" dirty="0"/>
          </a:p>
          <a:p>
            <a:r>
              <a:rPr lang="zh-TW" altLang="en-US" dirty="0"/>
              <a:t>鋼琴比賽第一名</a:t>
            </a:r>
            <a:endParaRPr lang="en-US" altLang="zh-TW" dirty="0"/>
          </a:p>
          <a:p>
            <a:r>
              <a:rPr lang="zh-TW" altLang="en-US" dirty="0"/>
              <a:t>田徑比賽第一名</a:t>
            </a:r>
            <a:endParaRPr lang="en-US" altLang="zh-TW" dirty="0"/>
          </a:p>
          <a:p>
            <a:r>
              <a:rPr lang="zh-TW" altLang="en-US" dirty="0"/>
              <a:t>線上學習第一名</a:t>
            </a:r>
            <a:endParaRPr lang="en-US" altLang="zh-TW" dirty="0"/>
          </a:p>
          <a:p>
            <a:r>
              <a:rPr lang="zh-TW" altLang="en-US" dirty="0"/>
              <a:t>學年排名第一名</a:t>
            </a:r>
            <a:endParaRPr lang="en-US" altLang="zh-TW" dirty="0"/>
          </a:p>
          <a:p>
            <a:r>
              <a:rPr lang="zh-TW" altLang="en-US" dirty="0"/>
              <a:t>環保比賽第一名</a:t>
            </a:r>
          </a:p>
        </p:txBody>
      </p:sp>
      <p:pic>
        <p:nvPicPr>
          <p:cNvPr id="68610" name="Picture 2" descr="暑い人のイラスト（女子学生）">
            <a:extLst>
              <a:ext uri="{FF2B5EF4-FFF2-40B4-BE49-F238E27FC236}">
                <a16:creationId xmlns:a16="http://schemas.microsoft.com/office/drawing/2014/main" id="{8D1A51C9-D21B-4F88-B103-C9995D4A2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3003376"/>
            <a:ext cx="35147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descr="重いランドセルを背負う小学生のイラスト（女の子）">
            <a:extLst>
              <a:ext uri="{FF2B5EF4-FFF2-40B4-BE49-F238E27FC236}">
                <a16:creationId xmlns:a16="http://schemas.microsoft.com/office/drawing/2014/main" id="{6715F1DC-F9D7-461C-B3F5-2AF920A44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2360" y="1097260"/>
            <a:ext cx="38100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663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8F0B20-D86E-45F2-876E-7E2558A43DAA}"/>
              </a:ext>
            </a:extLst>
          </p:cNvPr>
          <p:cNvSpPr>
            <a:spLocks noGrp="1"/>
          </p:cNvSpPr>
          <p:nvPr>
            <p:ph type="title"/>
          </p:nvPr>
        </p:nvSpPr>
        <p:spPr/>
        <p:txBody>
          <a:bodyPr/>
          <a:lstStyle/>
          <a:p>
            <a:pPr algn="r"/>
            <a:r>
              <a:rPr lang="zh-TW" altLang="en-US" sz="2800" dirty="0"/>
              <a:t>競賽表現、檢定證照、特殊優良表現證明</a:t>
            </a:r>
          </a:p>
        </p:txBody>
      </p:sp>
      <p:pic>
        <p:nvPicPr>
          <p:cNvPr id="6" name="內容版面配置區 5">
            <a:extLst>
              <a:ext uri="{FF2B5EF4-FFF2-40B4-BE49-F238E27FC236}">
                <a16:creationId xmlns:a16="http://schemas.microsoft.com/office/drawing/2014/main" id="{23048BC8-9C82-4DFE-9A9B-DD8C006413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33525"/>
            <a:ext cx="8229600" cy="4629150"/>
          </a:xfrm>
        </p:spPr>
      </p:pic>
      <p:sp>
        <p:nvSpPr>
          <p:cNvPr id="4" name="投影片編號版面配置區 3">
            <a:extLst>
              <a:ext uri="{FF2B5EF4-FFF2-40B4-BE49-F238E27FC236}">
                <a16:creationId xmlns:a16="http://schemas.microsoft.com/office/drawing/2014/main" id="{EA8D00FC-7349-415D-B636-D24F9769EAC1}"/>
              </a:ext>
            </a:extLst>
          </p:cNvPr>
          <p:cNvSpPr>
            <a:spLocks noGrp="1"/>
          </p:cNvSpPr>
          <p:nvPr>
            <p:ph type="sldNum" sz="quarter" idx="11"/>
          </p:nvPr>
        </p:nvSpPr>
        <p:spPr/>
        <p:txBody>
          <a:bodyPr/>
          <a:lstStyle/>
          <a:p>
            <a:pPr>
              <a:defRPr/>
            </a:pPr>
            <a:fld id="{AF41B513-81B1-4873-A301-0051AC0783A2}" type="slidenum">
              <a:rPr lang="ko-KR" altLang="en-US" smtClean="0"/>
              <a:pPr>
                <a:defRPr/>
              </a:pPr>
              <a:t>65</a:t>
            </a:fld>
            <a:endParaRPr lang="en-US" altLang="ko-KR"/>
          </a:p>
        </p:txBody>
      </p:sp>
      <p:sp>
        <p:nvSpPr>
          <p:cNvPr id="7" name="文字方塊 6">
            <a:extLst>
              <a:ext uri="{FF2B5EF4-FFF2-40B4-BE49-F238E27FC236}">
                <a16:creationId xmlns:a16="http://schemas.microsoft.com/office/drawing/2014/main" id="{CF706BBD-1E7E-4921-8763-184C3BD65C1F}"/>
              </a:ext>
            </a:extLst>
          </p:cNvPr>
          <p:cNvSpPr txBox="1"/>
          <p:nvPr/>
        </p:nvSpPr>
        <p:spPr>
          <a:xfrm>
            <a:off x="395536" y="6170071"/>
            <a:ext cx="7151317" cy="307777"/>
          </a:xfrm>
          <a:prstGeom prst="rect">
            <a:avLst/>
          </a:prstGeom>
          <a:noFill/>
        </p:spPr>
        <p:txBody>
          <a:bodyPr wrap="none" rtlCol="0">
            <a:spAutoFit/>
          </a:bodyPr>
          <a:lstStyle/>
          <a:p>
            <a:r>
              <a:rPr lang="zh-TW" altLang="en-US" sz="1400" dirty="0">
                <a:latin typeface="CircleFont" panose="02010600010101010101" pitchFamily="2" charset="-122"/>
                <a:ea typeface="CircleFont" panose="02010600010101010101" pitchFamily="2" charset="-122"/>
              </a:rPr>
              <a:t>太平洋鋼琴比賽</a:t>
            </a:r>
            <a:r>
              <a:rPr lang="en-US" altLang="zh-TW" sz="1400" dirty="0" err="1">
                <a:latin typeface="CircleFont" panose="02010600010101010101" pitchFamily="2" charset="-122"/>
                <a:ea typeface="CircleFont" panose="02010600010101010101" pitchFamily="2" charset="-122"/>
              </a:rPr>
              <a:t>Zihan</a:t>
            </a:r>
            <a:r>
              <a:rPr lang="en-US" altLang="zh-TW" sz="1400" dirty="0">
                <a:latin typeface="CircleFont" panose="02010600010101010101" pitchFamily="2" charset="-122"/>
                <a:ea typeface="CircleFont" panose="02010600010101010101" pitchFamily="2" charset="-122"/>
              </a:rPr>
              <a:t> Sunny Chen (6 years old )plays Little Fairy Waltz by L. </a:t>
            </a:r>
            <a:r>
              <a:rPr lang="en-US" altLang="zh-TW" sz="1400" dirty="0" err="1">
                <a:latin typeface="CircleFont" panose="02010600010101010101" pitchFamily="2" charset="-122"/>
                <a:ea typeface="CircleFont" panose="02010600010101010101" pitchFamily="2" charset="-122"/>
              </a:rPr>
              <a:t>Streabbog</a:t>
            </a:r>
            <a:endParaRPr lang="zh-TW" altLang="en-US" sz="1400" dirty="0">
              <a:latin typeface="CircleFont" panose="02010600010101010101" pitchFamily="2" charset="-122"/>
              <a:ea typeface="CircleFont" panose="02010600010101010101" pitchFamily="2" charset="-122"/>
            </a:endParaRPr>
          </a:p>
        </p:txBody>
      </p:sp>
      <p:pic>
        <p:nvPicPr>
          <p:cNvPr id="69634" name="Picture 2" descr="優勝カップを持つ人のイラスト（女子学生）">
            <a:extLst>
              <a:ext uri="{FF2B5EF4-FFF2-40B4-BE49-F238E27FC236}">
                <a16:creationId xmlns:a16="http://schemas.microsoft.com/office/drawing/2014/main" id="{C508EB82-332D-48A9-ADC6-E3347BB22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367968"/>
            <a:ext cx="2733675"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57916245-6B8D-4BA0-A46C-2768D8A995CF}"/>
              </a:ext>
            </a:extLst>
          </p:cNvPr>
          <p:cNvSpPr txBox="1"/>
          <p:nvPr/>
        </p:nvSpPr>
        <p:spPr>
          <a:xfrm>
            <a:off x="3190875" y="1132719"/>
            <a:ext cx="5400600" cy="369332"/>
          </a:xfrm>
          <a:prstGeom prst="rect">
            <a:avLst/>
          </a:prstGeom>
          <a:noFill/>
        </p:spPr>
        <p:txBody>
          <a:bodyPr wrap="square" rtlCol="0">
            <a:spAutoFit/>
          </a:bodyPr>
          <a:lstStyle/>
          <a:p>
            <a:r>
              <a:rPr lang="en-US" altLang="zh-TW" dirty="0">
                <a:latin typeface="CircleFont" panose="02010600010101010101" pitchFamily="2" charset="-122"/>
                <a:ea typeface="CircleFont" panose="02010600010101010101" pitchFamily="2" charset="-122"/>
                <a:hlinkClick r:id="rId4"/>
              </a:rPr>
              <a:t>https://www.youtube.com/watch?v=rSlwM6kIkKU</a:t>
            </a:r>
            <a:r>
              <a:rPr lang="en-US" altLang="zh-TW" dirty="0">
                <a:latin typeface="CircleFont" panose="02010600010101010101" pitchFamily="2" charset="-122"/>
                <a:ea typeface="CircleFont" panose="02010600010101010101" pitchFamily="2" charset="-122"/>
              </a:rPr>
              <a:t> </a:t>
            </a:r>
            <a:endParaRPr lang="zh-TW" altLang="en-US" dirty="0">
              <a:latin typeface="CircleFont" panose="02010600010101010101" pitchFamily="2" charset="-122"/>
              <a:ea typeface="CircleFont" panose="02010600010101010101" pitchFamily="2" charset="-122"/>
            </a:endParaRPr>
          </a:p>
        </p:txBody>
      </p:sp>
    </p:spTree>
    <p:extLst>
      <p:ext uri="{BB962C8B-B14F-4D97-AF65-F5344CB8AC3E}">
        <p14:creationId xmlns:p14="http://schemas.microsoft.com/office/powerpoint/2010/main" val="3066927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zh-TW" altLang="en-US" dirty="0"/>
              <a:t>對話有溫度，</a:t>
            </a:r>
            <a:endParaRPr lang="en-US" altLang="zh-TW" dirty="0"/>
          </a:p>
          <a:p>
            <a:r>
              <a:rPr lang="zh-TW" altLang="en-US" dirty="0"/>
              <a:t>審查資料是</a:t>
            </a:r>
            <a:r>
              <a:rPr lang="zh-TW" altLang="en-US" dirty="0">
                <a:solidFill>
                  <a:srgbClr val="FF0000"/>
                </a:solidFill>
              </a:rPr>
              <a:t>你與我</a:t>
            </a:r>
            <a:r>
              <a:rPr lang="zh-TW" altLang="en-US" dirty="0"/>
              <a:t>之間的</a:t>
            </a:r>
            <a:r>
              <a:rPr lang="zh-TW" altLang="en-US" dirty="0">
                <a:solidFill>
                  <a:srgbClr val="FF0000"/>
                </a:solidFill>
              </a:rPr>
              <a:t>無聲對話</a:t>
            </a:r>
            <a:endParaRPr lang="en-US" altLang="zh-TW" dirty="0">
              <a:solidFill>
                <a:srgbClr val="FF0000"/>
              </a:solidFill>
            </a:endParaRPr>
          </a:p>
          <a:p>
            <a:endParaRPr lang="ja-JP"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66</a:t>
            </a:fld>
            <a:endParaRPr kumimoji="0" lang="en-US" altLang="ko-KR">
              <a:latin typeface="Constantia" panose="02030602050306030303" pitchFamily="18" charset="0"/>
            </a:endParaRPr>
          </a:p>
        </p:txBody>
      </p:sp>
    </p:spTree>
    <p:extLst>
      <p:ext uri="{BB962C8B-B14F-4D97-AF65-F5344CB8AC3E}">
        <p14:creationId xmlns:p14="http://schemas.microsoft.com/office/powerpoint/2010/main" val="90462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zh-TW" altLang="en-US" dirty="0"/>
              <a:t>用心的撰寫，</a:t>
            </a:r>
            <a:endParaRPr lang="en-US" altLang="zh-TW" dirty="0"/>
          </a:p>
          <a:p>
            <a:r>
              <a:rPr lang="zh-TW" altLang="en-US" dirty="0">
                <a:solidFill>
                  <a:srgbClr val="FF0000"/>
                </a:solidFill>
              </a:rPr>
              <a:t>字裡行間</a:t>
            </a:r>
            <a:r>
              <a:rPr lang="zh-TW" altLang="en-US" dirty="0"/>
              <a:t>流露出的</a:t>
            </a:r>
            <a:r>
              <a:rPr lang="zh-TW" altLang="en-US" dirty="0">
                <a:solidFill>
                  <a:srgbClr val="FF0000"/>
                </a:solidFill>
              </a:rPr>
              <a:t>認真溫度</a:t>
            </a:r>
            <a:r>
              <a:rPr lang="zh-TW" altLang="en-US" dirty="0"/>
              <a:t>，審查者感受得到</a:t>
            </a:r>
            <a:endParaRPr lang="en-US" altLang="zh-TW" dirty="0"/>
          </a:p>
          <a:p>
            <a:endParaRPr lang="ja-JP"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67</a:t>
            </a:fld>
            <a:endParaRPr kumimoji="0" lang="en-US" altLang="ko-KR">
              <a:latin typeface="Constantia" panose="02030602050306030303" pitchFamily="18" charset="0"/>
            </a:endParaRPr>
          </a:p>
        </p:txBody>
      </p:sp>
    </p:spTree>
    <p:extLst>
      <p:ext uri="{BB962C8B-B14F-4D97-AF65-F5344CB8AC3E}">
        <p14:creationId xmlns:p14="http://schemas.microsoft.com/office/powerpoint/2010/main" val="3522685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zh-TW" altLang="en-US" dirty="0">
                <a:latin typeface="標楷體" panose="03000509000000000000" pitchFamily="65" charset="-120"/>
              </a:rPr>
              <a:t>書審資料準備建議</a:t>
            </a:r>
            <a:endParaRPr lang="ja-JP" altLang="en-US" dirty="0">
              <a:latin typeface="標楷體" panose="03000509000000000000" pitchFamily="65" charset="-120"/>
            </a:endParaRP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a:xfrm>
            <a:off x="457200" y="1371600"/>
            <a:ext cx="5266928" cy="4953000"/>
          </a:xfrm>
        </p:spPr>
        <p:txBody>
          <a:bodyPr/>
          <a:lstStyle/>
          <a:p>
            <a:r>
              <a:rPr lang="zh-TW" altLang="en-US" dirty="0"/>
              <a:t>心情放輕鬆，正面表述，自信開朗</a:t>
            </a:r>
            <a:endParaRPr lang="en-US" altLang="zh-TW" dirty="0"/>
          </a:p>
          <a:p>
            <a:endParaRPr lang="en-US" altLang="zh-TW" dirty="0"/>
          </a:p>
          <a:p>
            <a:endParaRPr lang="en-US" altLang="zh-TW" dirty="0"/>
          </a:p>
          <a:p>
            <a:endParaRPr lang="en-US" altLang="zh-TW" dirty="0"/>
          </a:p>
          <a:p>
            <a:r>
              <a:rPr lang="zh-TW" altLang="en-US" dirty="0"/>
              <a:t>面試小插曲，多年前</a:t>
            </a:r>
            <a:endParaRPr lang="en-US" altLang="zh-TW" dirty="0"/>
          </a:p>
          <a:p>
            <a:pPr lvl="1"/>
            <a:r>
              <a:rPr lang="zh-TW" altLang="en-US" dirty="0"/>
              <a:t>教授給最高分，</a:t>
            </a:r>
            <a:endParaRPr lang="en-US" altLang="zh-TW" dirty="0"/>
          </a:p>
          <a:p>
            <a:pPr lvl="1"/>
            <a:r>
              <a:rPr lang="zh-TW" altLang="en-US" dirty="0"/>
              <a:t>學生卻覺得自己表現的很差</a:t>
            </a:r>
            <a:endParaRPr lang="en-US" altLang="zh-TW" dirty="0"/>
          </a:p>
          <a:p>
            <a:endParaRPr lang="ja-JP"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68</a:t>
            </a:fld>
            <a:endParaRPr kumimoji="0" lang="en-US" altLang="ko-KR">
              <a:latin typeface="Constantia" panose="02030602050306030303" pitchFamily="18" charset="0"/>
            </a:endParaRPr>
          </a:p>
        </p:txBody>
      </p:sp>
      <p:pic>
        <p:nvPicPr>
          <p:cNvPr id="64514" name="Picture 2" descr="AI面接のイラスト">
            <a:extLst>
              <a:ext uri="{FF2B5EF4-FFF2-40B4-BE49-F238E27FC236}">
                <a16:creationId xmlns:a16="http://schemas.microsoft.com/office/drawing/2014/main" id="{CC81396F-7FEB-44E1-8D9E-129CE0949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496" y="134570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6050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內容版面配置區 2">
            <a:extLst>
              <a:ext uri="{FF2B5EF4-FFF2-40B4-BE49-F238E27FC236}">
                <a16:creationId xmlns:a16="http://schemas.microsoft.com/office/drawing/2014/main" id="{2A52ACD2-931B-4105-B93A-EA91B39B1E31}"/>
              </a:ext>
            </a:extLst>
          </p:cNvPr>
          <p:cNvSpPr>
            <a:spLocks noGrp="1"/>
          </p:cNvSpPr>
          <p:nvPr>
            <p:ph idx="1"/>
          </p:nvPr>
        </p:nvSpPr>
        <p:spPr/>
        <p:txBody>
          <a:bodyPr/>
          <a:lstStyle/>
          <a:p>
            <a:pPr marL="0" indent="0" algn="ctr" eaLnBrk="1" hangingPunct="1">
              <a:buNone/>
            </a:pPr>
            <a:r>
              <a:rPr lang="zh-TW" altLang="en-US" sz="8000" dirty="0">
                <a:solidFill>
                  <a:srgbClr val="FF0000"/>
                </a:solidFill>
              </a:rPr>
              <a:t>畢業出路</a:t>
            </a:r>
            <a:endParaRPr lang="en-US" altLang="zh-TW" sz="8000" dirty="0">
              <a:solidFill>
                <a:srgbClr val="FF0000"/>
              </a:solidFill>
            </a:endParaRPr>
          </a:p>
          <a:p>
            <a:pPr marL="0" indent="0" algn="ctr" eaLnBrk="1" hangingPunct="1">
              <a:buFont typeface="Wingdings" panose="05000000000000000000" pitchFamily="2" charset="2"/>
              <a:buNone/>
            </a:pPr>
            <a:endParaRPr lang="en-US" altLang="zh-TW" sz="8000" dirty="0">
              <a:solidFill>
                <a:srgbClr val="FF0000"/>
              </a:solidFill>
              <a:latin typeface="標楷體" panose="03000509000000000000" pitchFamily="65" charset="-120"/>
              <a:ea typeface="標楷體" panose="03000509000000000000" pitchFamily="65" charset="-120"/>
            </a:endParaRPr>
          </a:p>
          <a:p>
            <a:pPr marL="0" indent="0" algn="ctr" eaLnBrk="1" hangingPunct="1">
              <a:buFont typeface="Wingdings" panose="05000000000000000000" pitchFamily="2" charset="2"/>
              <a:buNone/>
            </a:pPr>
            <a:r>
              <a:rPr lang="zh-TW" altLang="en-US" sz="8000" dirty="0">
                <a:solidFill>
                  <a:srgbClr val="FF0000"/>
                </a:solidFill>
              </a:rPr>
              <a:t>傑出校友</a:t>
            </a:r>
            <a:endParaRPr lang="en-US" altLang="zh-TW" sz="8000" dirty="0">
              <a:solidFill>
                <a:srgbClr val="FF0000"/>
              </a:solidFill>
            </a:endParaRPr>
          </a:p>
        </p:txBody>
      </p:sp>
      <p:sp>
        <p:nvSpPr>
          <p:cNvPr id="53251" name="頁尾版面配置區 3">
            <a:extLst>
              <a:ext uri="{FF2B5EF4-FFF2-40B4-BE49-F238E27FC236}">
                <a16:creationId xmlns:a16="http://schemas.microsoft.com/office/drawing/2014/main" id="{68993DCF-8C22-48D9-BDB3-6FBD4C15F8F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2" name="文字方塊 1">
            <a:extLst>
              <a:ext uri="{FF2B5EF4-FFF2-40B4-BE49-F238E27FC236}">
                <a16:creationId xmlns:a16="http://schemas.microsoft.com/office/drawing/2014/main" id="{DF6C03D6-4AD4-4DDD-81C6-BC658DB0A5CF}"/>
              </a:ext>
            </a:extLst>
          </p:cNvPr>
          <p:cNvSpPr txBox="1"/>
          <p:nvPr/>
        </p:nvSpPr>
        <p:spPr>
          <a:xfrm>
            <a:off x="1619672" y="2692569"/>
            <a:ext cx="6131024" cy="369332"/>
          </a:xfrm>
          <a:prstGeom prst="rect">
            <a:avLst/>
          </a:prstGeom>
          <a:noFill/>
        </p:spPr>
        <p:txBody>
          <a:bodyPr wrap="square" rtlCol="0">
            <a:spAutoFit/>
          </a:bodyPr>
          <a:lstStyle/>
          <a:p>
            <a:r>
              <a:rPr lang="en-US" altLang="zh-TW" dirty="0">
                <a:hlinkClick r:id="rId2"/>
              </a:rPr>
              <a:t>https://myweb.ntut.edu.tw/~wwweecs/honors/prospective.html</a:t>
            </a:r>
            <a:r>
              <a:rPr lang="en-US" altLang="zh-TW" dirty="0"/>
              <a:t> </a:t>
            </a:r>
            <a:endParaRPr lang="zh-TW" altLang="en-US" dirty="0"/>
          </a:p>
        </p:txBody>
      </p:sp>
      <p:sp>
        <p:nvSpPr>
          <p:cNvPr id="3" name="矩形 2">
            <a:extLst>
              <a:ext uri="{FF2B5EF4-FFF2-40B4-BE49-F238E27FC236}">
                <a16:creationId xmlns:a16="http://schemas.microsoft.com/office/drawing/2014/main" id="{9124AF78-9C64-468E-975C-A7DEE9439071}"/>
              </a:ext>
            </a:extLst>
          </p:cNvPr>
          <p:cNvSpPr/>
          <p:nvPr/>
        </p:nvSpPr>
        <p:spPr>
          <a:xfrm>
            <a:off x="1691680" y="5487144"/>
            <a:ext cx="6400800" cy="369332"/>
          </a:xfrm>
          <a:prstGeom prst="rect">
            <a:avLst/>
          </a:prstGeom>
        </p:spPr>
        <p:txBody>
          <a:bodyPr wrap="square">
            <a:spAutoFit/>
          </a:bodyPr>
          <a:lstStyle/>
          <a:p>
            <a:r>
              <a:rPr lang="zh-TW" altLang="en-US" dirty="0">
                <a:hlinkClick r:id="rId3"/>
              </a:rPr>
              <a:t>https://myweb.ntut.edu.tw/~wwweecs/honors/alumni.html</a:t>
            </a:r>
            <a:r>
              <a:rPr lang="zh-TW" altLang="en-US" dirty="0"/>
              <a:t> </a:t>
            </a:r>
          </a:p>
        </p:txBody>
      </p:sp>
      <p:pic>
        <p:nvPicPr>
          <p:cNvPr id="56322" name="Picture 2" descr="ガウンを着た卒業生のイラスト（女性）">
            <a:extLst>
              <a:ext uri="{FF2B5EF4-FFF2-40B4-BE49-F238E27FC236}">
                <a16:creationId xmlns:a16="http://schemas.microsoft.com/office/drawing/2014/main" id="{89CBB358-5AD5-440D-85D7-023907F4E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03" y="2038350"/>
            <a:ext cx="23431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ガウンを着た卒業生のイラスト（男性）">
            <a:extLst>
              <a:ext uri="{FF2B5EF4-FFF2-40B4-BE49-F238E27FC236}">
                <a16:creationId xmlns:a16="http://schemas.microsoft.com/office/drawing/2014/main" id="{63ED50AE-1BEF-40D9-BD97-16C768E642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7173" y="9694"/>
            <a:ext cx="2343150"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en-US" altLang="zh-TW" b="0" dirty="0"/>
              <a:t>History</a:t>
            </a:r>
            <a:endParaRPr lang="zh-TW" altLang="en-US" sz="3600" dirty="0">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371600"/>
            <a:ext cx="2458616" cy="4953000"/>
          </a:xfrm>
        </p:spPr>
        <p:txBody>
          <a:bodyPr/>
          <a:lstStyle/>
          <a:p>
            <a:pPr marL="0" indent="0" algn="ctr">
              <a:buNone/>
            </a:pPr>
            <a:r>
              <a:rPr lang="zh-TW" altLang="en-US" sz="2400" dirty="0"/>
              <a:t>民國元年</a:t>
            </a:r>
            <a:endParaRPr lang="en-US" altLang="zh-TW" sz="2400" dirty="0"/>
          </a:p>
          <a:p>
            <a:pPr marL="0" indent="0" algn="ctr">
              <a:buNone/>
            </a:pPr>
            <a:r>
              <a:rPr lang="zh-TW" altLang="en-US" dirty="0">
                <a:solidFill>
                  <a:srgbClr val="C00000"/>
                </a:solidFill>
              </a:rPr>
              <a:t>臺灣總督府工業講習所</a:t>
            </a:r>
            <a:endParaRPr lang="en-US" altLang="zh-TW" dirty="0">
              <a:solidFill>
                <a:srgbClr val="C00000"/>
              </a:solidFill>
            </a:endParaRPr>
          </a:p>
          <a:p>
            <a:pPr marL="0" indent="0" algn="ctr">
              <a:buNone/>
            </a:pPr>
            <a:endParaRPr lang="en-US" altLang="zh-TW" sz="2400" dirty="0"/>
          </a:p>
          <a:p>
            <a:pPr marL="0" indent="0" algn="ctr">
              <a:buNone/>
            </a:pPr>
            <a:r>
              <a:rPr lang="zh-TW" altLang="en-US" sz="2400" dirty="0"/>
              <a:t>民國三十四年</a:t>
            </a:r>
            <a:endParaRPr lang="en-US" altLang="zh-TW" sz="2400" dirty="0"/>
          </a:p>
          <a:p>
            <a:pPr marL="0" indent="0" algn="ctr">
              <a:buNone/>
            </a:pPr>
            <a:r>
              <a:rPr lang="zh-TW" altLang="en-US" dirty="0">
                <a:solidFill>
                  <a:srgbClr val="C00000"/>
                </a:solidFill>
              </a:rPr>
              <a:t>省立工專</a:t>
            </a:r>
            <a:endParaRPr lang="en-US" altLang="zh-TW" dirty="0">
              <a:solidFill>
                <a:srgbClr val="C00000"/>
              </a:solidFill>
            </a:endParaRPr>
          </a:p>
          <a:p>
            <a:pPr marL="0" indent="0" algn="ctr">
              <a:buNone/>
            </a:pPr>
            <a:endParaRPr lang="en-US" altLang="zh-TW" sz="2400" dirty="0"/>
          </a:p>
          <a:p>
            <a:pPr marL="0" indent="0" algn="ctr">
              <a:buNone/>
            </a:pPr>
            <a:r>
              <a:rPr lang="zh-TW" altLang="en-US" sz="2400" dirty="0"/>
              <a:t>民國七十年</a:t>
            </a:r>
            <a:endParaRPr lang="en-US" altLang="zh-TW" sz="2400" dirty="0"/>
          </a:p>
          <a:p>
            <a:pPr marL="0" indent="0" algn="ctr">
              <a:buNone/>
            </a:pPr>
            <a:r>
              <a:rPr lang="zh-TW" altLang="en-US" dirty="0">
                <a:solidFill>
                  <a:srgbClr val="C00000"/>
                </a:solidFill>
              </a:rPr>
              <a:t>國立工專</a:t>
            </a:r>
          </a:p>
          <a:p>
            <a:pPr marL="0" indent="0" algn="ctr">
              <a:buNone/>
            </a:pPr>
            <a:endParaRPr lang="en-US" altLang="zh-TW" sz="2400" dirty="0"/>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7</a:t>
            </a:fld>
            <a:endParaRPr lang="en-US" altLang="ko-KR"/>
          </a:p>
        </p:txBody>
      </p:sp>
      <p:sp>
        <p:nvSpPr>
          <p:cNvPr id="5" name="文字方塊 4">
            <a:extLst>
              <a:ext uri="{FF2B5EF4-FFF2-40B4-BE49-F238E27FC236}">
                <a16:creationId xmlns:a16="http://schemas.microsoft.com/office/drawing/2014/main" id="{988F0358-B346-404C-B0F9-877F149C266C}"/>
              </a:ext>
            </a:extLst>
          </p:cNvPr>
          <p:cNvSpPr txBox="1"/>
          <p:nvPr/>
        </p:nvSpPr>
        <p:spPr>
          <a:xfrm>
            <a:off x="292228" y="6352232"/>
            <a:ext cx="3662734" cy="276999"/>
          </a:xfrm>
          <a:prstGeom prst="rect">
            <a:avLst/>
          </a:prstGeom>
          <a:noFill/>
        </p:spPr>
        <p:txBody>
          <a:bodyPr wrap="none" rtlCol="0">
            <a:spAutoFit/>
          </a:bodyPr>
          <a:lstStyle/>
          <a:p>
            <a:r>
              <a:rPr lang="en-US" altLang="zh-TW" sz="1200" dirty="0">
                <a:hlinkClick r:id="rId3"/>
              </a:rPr>
              <a:t>https://web.mit.edu/graphicidentity/tim-the-beaver.html</a:t>
            </a:r>
            <a:r>
              <a:rPr lang="zh-TW" altLang="en-US" sz="1200" dirty="0"/>
              <a:t> </a:t>
            </a:r>
          </a:p>
        </p:txBody>
      </p:sp>
      <p:pic>
        <p:nvPicPr>
          <p:cNvPr id="29698" name="Picture 2" descr="日治時期校徽">
            <a:extLst>
              <a:ext uri="{FF2B5EF4-FFF2-40B4-BE49-F238E27FC236}">
                <a16:creationId xmlns:a16="http://schemas.microsoft.com/office/drawing/2014/main" id="{8C40142E-4681-46E6-BE4A-1931B4FC2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607" y="13716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省立工專時期校徽：民國三十四年至民國七十年">
            <a:extLst>
              <a:ext uri="{FF2B5EF4-FFF2-40B4-BE49-F238E27FC236}">
                <a16:creationId xmlns:a16="http://schemas.microsoft.com/office/drawing/2014/main" id="{C2CF009D-0BD5-4DEA-AEC8-0C4FBDCF9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607" y="2924944"/>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國立工專時期校徽：民國七十年至民國八十三年">
            <a:extLst>
              <a:ext uri="{FF2B5EF4-FFF2-40B4-BE49-F238E27FC236}">
                <a16:creationId xmlns:a16="http://schemas.microsoft.com/office/drawing/2014/main" id="{A5A16DCC-935A-40BA-B9B0-C207231E71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4606287"/>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7FB9BE41-7BA4-40B3-944F-013E8BDFB3A7}"/>
              </a:ext>
            </a:extLst>
          </p:cNvPr>
          <p:cNvSpPr txBox="1"/>
          <p:nvPr/>
        </p:nvSpPr>
        <p:spPr>
          <a:xfrm>
            <a:off x="258511" y="4283804"/>
            <a:ext cx="4520789" cy="369332"/>
          </a:xfrm>
          <a:prstGeom prst="rect">
            <a:avLst/>
          </a:prstGeom>
          <a:noFill/>
        </p:spPr>
        <p:txBody>
          <a:bodyPr wrap="none" rtlCol="0">
            <a:spAutoFit/>
          </a:bodyPr>
          <a:lstStyle/>
          <a:p>
            <a:r>
              <a:rPr lang="en-US" altLang="zh-TW" dirty="0">
                <a:latin typeface="CircleFont" panose="02010600010101010101" pitchFamily="2" charset="-122"/>
                <a:ea typeface="CircleFont" panose="02010600010101010101" pitchFamily="2" charset="-122"/>
              </a:rPr>
              <a:t>Provincial Taipei </a:t>
            </a:r>
            <a:r>
              <a:rPr lang="en-US" altLang="zh-TW" dirty="0">
                <a:solidFill>
                  <a:srgbClr val="C00000"/>
                </a:solidFill>
                <a:latin typeface="CircleFont" panose="02010600010101010101" pitchFamily="2" charset="-122"/>
                <a:ea typeface="CircleFont" panose="02010600010101010101" pitchFamily="2" charset="-122"/>
              </a:rPr>
              <a:t>Institute of Technology</a:t>
            </a:r>
            <a:endParaRPr lang="zh-TW" altLang="en-US" dirty="0">
              <a:solidFill>
                <a:srgbClr val="C00000"/>
              </a:solidFill>
              <a:latin typeface="CircleFont" panose="02010600010101010101" pitchFamily="2" charset="-122"/>
              <a:ea typeface="CircleFont" panose="02010600010101010101" pitchFamily="2" charset="-122"/>
            </a:endParaRPr>
          </a:p>
        </p:txBody>
      </p:sp>
      <p:sp>
        <p:nvSpPr>
          <p:cNvPr id="7" name="矩形 6">
            <a:extLst>
              <a:ext uri="{FF2B5EF4-FFF2-40B4-BE49-F238E27FC236}">
                <a16:creationId xmlns:a16="http://schemas.microsoft.com/office/drawing/2014/main" id="{2ED323A3-0DE2-4AEA-A9A9-70BB2ABD1A5F}"/>
              </a:ext>
            </a:extLst>
          </p:cNvPr>
          <p:cNvSpPr/>
          <p:nvPr/>
        </p:nvSpPr>
        <p:spPr>
          <a:xfrm>
            <a:off x="285994" y="5958616"/>
            <a:ext cx="4326056" cy="369332"/>
          </a:xfrm>
          <a:prstGeom prst="rect">
            <a:avLst/>
          </a:prstGeom>
        </p:spPr>
        <p:txBody>
          <a:bodyPr wrap="none">
            <a:spAutoFit/>
          </a:bodyPr>
          <a:lstStyle/>
          <a:p>
            <a:r>
              <a:rPr lang="en-US" altLang="zh-TW" dirty="0">
                <a:solidFill>
                  <a:srgbClr val="414141"/>
                </a:solidFill>
                <a:latin typeface="CircleFont" panose="02010600010101010101" pitchFamily="2" charset="-122"/>
                <a:ea typeface="CircleFont" panose="02010600010101010101" pitchFamily="2" charset="-122"/>
              </a:rPr>
              <a:t>National Taipei </a:t>
            </a:r>
            <a:r>
              <a:rPr lang="en-US" altLang="zh-TW" dirty="0">
                <a:solidFill>
                  <a:srgbClr val="C00000"/>
                </a:solidFill>
                <a:latin typeface="CircleFont" panose="02010600010101010101" pitchFamily="2" charset="-122"/>
                <a:ea typeface="CircleFont" panose="02010600010101010101" pitchFamily="2" charset="-122"/>
              </a:rPr>
              <a:t>Institute of Technology</a:t>
            </a:r>
            <a:endParaRPr lang="zh-TW" altLang="en-US" dirty="0">
              <a:solidFill>
                <a:srgbClr val="C00000"/>
              </a:solidFill>
              <a:latin typeface="CircleFont" panose="02010600010101010101" pitchFamily="2" charset="-122"/>
              <a:ea typeface="CircleFont" panose="02010600010101010101" pitchFamily="2" charset="-122"/>
            </a:endParaRPr>
          </a:p>
        </p:txBody>
      </p:sp>
      <p:sp>
        <p:nvSpPr>
          <p:cNvPr id="11" name="內容版面配置區 2">
            <a:extLst>
              <a:ext uri="{FF2B5EF4-FFF2-40B4-BE49-F238E27FC236}">
                <a16:creationId xmlns:a16="http://schemas.microsoft.com/office/drawing/2014/main" id="{322A461B-DAD5-4E4E-B46C-6B3BBEACB92F}"/>
              </a:ext>
            </a:extLst>
          </p:cNvPr>
          <p:cNvSpPr txBox="1">
            <a:spLocks/>
          </p:cNvSpPr>
          <p:nvPr/>
        </p:nvSpPr>
        <p:spPr bwMode="auto">
          <a:xfrm>
            <a:off x="4398109" y="1371600"/>
            <a:ext cx="245861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3200">
                <a:solidFill>
                  <a:schemeClr val="tx1"/>
                </a:solidFill>
                <a:latin typeface="CircleFont" panose="02010600010101010101" pitchFamily="2" charset="-122"/>
                <a:ea typeface="CircleFont" panose="02010600010101010101" pitchFamily="2" charset="-122"/>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
              <a:defRPr sz="2800">
                <a:solidFill>
                  <a:schemeClr val="tx1"/>
                </a:solidFill>
                <a:latin typeface="CircleFont" panose="02010600010101010101" pitchFamily="2" charset="-122"/>
                <a:ea typeface="CircleFont" panose="02010600010101010101" pitchFamily="2" charset="-122"/>
              </a:defRPr>
            </a:lvl2pPr>
            <a:lvl3pPr marL="1143000" indent="-228600" algn="l" rtl="0" eaLnBrk="0" fontAlgn="base" hangingPunct="0">
              <a:spcBef>
                <a:spcPct val="20000"/>
              </a:spcBef>
              <a:spcAft>
                <a:spcPct val="0"/>
              </a:spcAft>
              <a:buClr>
                <a:schemeClr val="accent2"/>
              </a:buClr>
              <a:buSzPct val="70000"/>
              <a:buFont typeface="Wingdings" panose="05000000000000000000" pitchFamily="2" charset="2"/>
              <a:buChar char="l"/>
              <a:defRPr sz="2800">
                <a:solidFill>
                  <a:schemeClr val="tx1"/>
                </a:solidFill>
                <a:latin typeface="CircleFont" panose="02010600010101010101" pitchFamily="2" charset="-122"/>
                <a:ea typeface="CircleFont" panose="02010600010101010101" pitchFamily="2" charset="-122"/>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
              <a:defRPr sz="2400">
                <a:solidFill>
                  <a:schemeClr val="tx1"/>
                </a:solidFill>
                <a:latin typeface="CircleFont" panose="02010600010101010101" pitchFamily="2" charset="-122"/>
                <a:ea typeface="CircleFont" panose="02010600010101010101" pitchFamily="2" charset="-122"/>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400">
                <a:solidFill>
                  <a:schemeClr val="tx1"/>
                </a:solidFill>
                <a:latin typeface="CircleFont" panose="02010600010101010101" pitchFamily="2" charset="-122"/>
                <a:ea typeface="CircleFont" panose="02010600010101010101"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marL="0" indent="0" algn="ctr">
              <a:buNone/>
            </a:pPr>
            <a:r>
              <a:rPr lang="zh-TW" altLang="en-US" sz="2400" dirty="0"/>
              <a:t>民國八十三年</a:t>
            </a:r>
            <a:endParaRPr lang="en-US" altLang="zh-TW" sz="2400" dirty="0"/>
          </a:p>
          <a:p>
            <a:pPr marL="0" indent="0" algn="ctr">
              <a:buNone/>
            </a:pPr>
            <a:r>
              <a:rPr lang="zh-TW" altLang="en-US" dirty="0">
                <a:solidFill>
                  <a:srgbClr val="C00000"/>
                </a:solidFill>
              </a:rPr>
              <a:t>技術學院</a:t>
            </a:r>
            <a:endParaRPr lang="en-US" altLang="zh-TW" dirty="0">
              <a:solidFill>
                <a:srgbClr val="C00000"/>
              </a:solidFill>
            </a:endParaRPr>
          </a:p>
          <a:p>
            <a:pPr marL="0" indent="0" algn="ctr">
              <a:buNone/>
            </a:pPr>
            <a:endParaRPr kumimoji="0" lang="en-US" altLang="zh-TW" sz="2400" kern="0" dirty="0"/>
          </a:p>
          <a:p>
            <a:pPr marL="0" indent="0" algn="ctr">
              <a:buNone/>
            </a:pPr>
            <a:endParaRPr kumimoji="0" lang="en-US" altLang="zh-TW" sz="2400" kern="0" dirty="0"/>
          </a:p>
          <a:p>
            <a:pPr marL="0" indent="0" algn="ctr">
              <a:buNone/>
            </a:pPr>
            <a:r>
              <a:rPr lang="zh-TW" altLang="en-US" sz="2400" dirty="0"/>
              <a:t>民國八十六年</a:t>
            </a:r>
            <a:endParaRPr lang="en-US" altLang="zh-TW" sz="2400" dirty="0"/>
          </a:p>
          <a:p>
            <a:pPr marL="0" indent="0" algn="ctr">
              <a:buNone/>
            </a:pPr>
            <a:r>
              <a:rPr lang="zh-TW" altLang="en-US" dirty="0">
                <a:solidFill>
                  <a:srgbClr val="C00000"/>
                </a:solidFill>
              </a:rPr>
              <a:t>科技大學</a:t>
            </a:r>
            <a:endParaRPr lang="en-US" altLang="zh-TW" sz="2400" dirty="0">
              <a:solidFill>
                <a:srgbClr val="C00000"/>
              </a:solidFill>
            </a:endParaRPr>
          </a:p>
          <a:p>
            <a:pPr marL="0" indent="0" algn="ctr">
              <a:buNone/>
            </a:pPr>
            <a:endParaRPr kumimoji="0" lang="en-US" altLang="zh-TW" sz="2400" kern="0" dirty="0">
              <a:solidFill>
                <a:srgbClr val="C00000"/>
              </a:solidFill>
            </a:endParaRPr>
          </a:p>
          <a:p>
            <a:pPr marL="0" indent="0" algn="ctr">
              <a:buNone/>
            </a:pPr>
            <a:r>
              <a:rPr lang="zh-TW" altLang="en-US" sz="2400" dirty="0"/>
              <a:t>民國一百有二年</a:t>
            </a:r>
            <a:endParaRPr kumimoji="0" lang="en-US" altLang="zh-TW" sz="2400" kern="0" dirty="0">
              <a:solidFill>
                <a:srgbClr val="C00000"/>
              </a:solidFill>
            </a:endParaRPr>
          </a:p>
        </p:txBody>
      </p:sp>
      <p:pic>
        <p:nvPicPr>
          <p:cNvPr id="29704" name="Picture 8" descr="技術學院時期校徽：民國八十三年至民國八十六年">
            <a:extLst>
              <a:ext uri="{FF2B5EF4-FFF2-40B4-BE49-F238E27FC236}">
                <a16:creationId xmlns:a16="http://schemas.microsoft.com/office/drawing/2014/main" id="{AEA1B945-22EB-4360-AE88-BD474EE145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13716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9706" name="Picture 10" descr="科技大學時期校徽：民國八十六年至民國一〇二年">
            <a:extLst>
              <a:ext uri="{FF2B5EF4-FFF2-40B4-BE49-F238E27FC236}">
                <a16:creationId xmlns:a16="http://schemas.microsoft.com/office/drawing/2014/main" id="{D8AAF82C-ABF3-4F27-A04C-F0C78CFCF8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2855054"/>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9" descr="C:\Users\leech\AppData\Local\Temp\Rar$DI18.580\Taipei Tech Logo-有白邊.png">
            <a:extLst>
              <a:ext uri="{FF2B5EF4-FFF2-40B4-BE49-F238E27FC236}">
                <a16:creationId xmlns:a16="http://schemas.microsoft.com/office/drawing/2014/main" id="{03F2C4F4-B0B5-4F27-8F30-ACFAA6761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6725" y="4203585"/>
            <a:ext cx="1899465" cy="111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217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頁尾版面配置區 2">
            <a:extLst>
              <a:ext uri="{FF2B5EF4-FFF2-40B4-BE49-F238E27FC236}">
                <a16:creationId xmlns:a16="http://schemas.microsoft.com/office/drawing/2014/main" id="{882BEFEB-22D8-4156-9219-C483F8B9F498}"/>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CircleFont" panose="02010600010101010101" pitchFamily="2" charset="-122"/>
                <a:ea typeface="CircleFont" panose="02010600010101010101" pitchFamily="2" charset="-122"/>
              </a:rPr>
              <a:t>www.ntut.edu.tw</a:t>
            </a:r>
          </a:p>
        </p:txBody>
      </p:sp>
      <p:sp>
        <p:nvSpPr>
          <p:cNvPr id="4" name="投影片編號版面配置區 3">
            <a:extLst>
              <a:ext uri="{FF2B5EF4-FFF2-40B4-BE49-F238E27FC236}">
                <a16:creationId xmlns:a16="http://schemas.microsoft.com/office/drawing/2014/main" id="{45D43785-A091-4523-AB26-96C585682867}"/>
              </a:ext>
            </a:extLst>
          </p:cNvPr>
          <p:cNvSpPr>
            <a:spLocks noGrp="1"/>
          </p:cNvSpPr>
          <p:nvPr>
            <p:ph type="sldNum" sz="quarter" idx="11"/>
          </p:nvPr>
        </p:nvSpPr>
        <p:spPr/>
        <p:txBody>
          <a:bodyPr/>
          <a:lstStyle/>
          <a:p>
            <a:pPr>
              <a:defRPr/>
            </a:pPr>
            <a:r>
              <a:rPr lang="en-US" altLang="ko-KR" dirty="0">
                <a:latin typeface="CircleFont" panose="02010600010101010101" pitchFamily="2" charset="-122"/>
                <a:ea typeface="CircleFont" panose="02010600010101010101" pitchFamily="2" charset="-122"/>
              </a:rPr>
              <a:t>38</a:t>
            </a:r>
          </a:p>
        </p:txBody>
      </p:sp>
      <p:sp>
        <p:nvSpPr>
          <p:cNvPr id="59397" name="標題 1">
            <a:extLst>
              <a:ext uri="{FF2B5EF4-FFF2-40B4-BE49-F238E27FC236}">
                <a16:creationId xmlns:a16="http://schemas.microsoft.com/office/drawing/2014/main" id="{42DFEF62-BD8C-4AE3-B910-8CE9117F1058}"/>
              </a:ext>
            </a:extLst>
          </p:cNvPr>
          <p:cNvSpPr>
            <a:spLocks noGrp="1"/>
          </p:cNvSpPr>
          <p:nvPr>
            <p:ph type="title"/>
          </p:nvPr>
        </p:nvSpPr>
        <p:spPr>
          <a:xfrm>
            <a:off x="457199" y="188640"/>
            <a:ext cx="8378825" cy="720725"/>
          </a:xfrm>
        </p:spPr>
        <p:txBody>
          <a:bodyPr/>
          <a:lstStyle/>
          <a:p>
            <a:r>
              <a:rPr lang="zh-TW" altLang="en-US" b="0" dirty="0">
                <a:solidFill>
                  <a:schemeClr val="bg1"/>
                </a:solidFill>
              </a:rPr>
              <a:t>電資學士班畢業生升學情形</a:t>
            </a:r>
            <a:r>
              <a:rPr lang="en-US" altLang="zh-TW" b="0" dirty="0">
                <a:solidFill>
                  <a:schemeClr val="bg1"/>
                </a:solidFill>
              </a:rPr>
              <a:t>(</a:t>
            </a:r>
            <a:r>
              <a:rPr lang="en-US" altLang="zh-TW" dirty="0"/>
              <a:t>104</a:t>
            </a:r>
            <a:r>
              <a:rPr lang="zh-TW" altLang="en-US" dirty="0"/>
              <a:t>年畢業</a:t>
            </a:r>
            <a:r>
              <a:rPr lang="en-US" altLang="zh-TW" b="0" dirty="0">
                <a:solidFill>
                  <a:schemeClr val="bg1"/>
                </a:solidFill>
              </a:rPr>
              <a:t>)</a:t>
            </a:r>
            <a:endParaRPr lang="zh-TW" altLang="en-US" dirty="0"/>
          </a:p>
        </p:txBody>
      </p:sp>
      <p:graphicFrame>
        <p:nvGraphicFramePr>
          <p:cNvPr id="6" name="表格 5">
            <a:extLst>
              <a:ext uri="{FF2B5EF4-FFF2-40B4-BE49-F238E27FC236}">
                <a16:creationId xmlns:a16="http://schemas.microsoft.com/office/drawing/2014/main" id="{27E4D8F5-8C13-4D56-A9DB-F7D1C6CDE726}"/>
              </a:ext>
            </a:extLst>
          </p:cNvPr>
          <p:cNvGraphicFramePr>
            <a:graphicFrameLocks noGrp="1"/>
          </p:cNvGraphicFramePr>
          <p:nvPr>
            <p:extLst>
              <p:ext uri="{D42A27DB-BD31-4B8C-83A1-F6EECF244321}">
                <p14:modId xmlns:p14="http://schemas.microsoft.com/office/powerpoint/2010/main" val="2056640007"/>
              </p:ext>
            </p:extLst>
          </p:nvPr>
        </p:nvGraphicFramePr>
        <p:xfrm>
          <a:off x="486383" y="1010064"/>
          <a:ext cx="4085617" cy="5771736"/>
        </p:xfrm>
        <a:graphic>
          <a:graphicData uri="http://schemas.openxmlformats.org/drawingml/2006/table">
            <a:tbl>
              <a:tblPr/>
              <a:tblGrid>
                <a:gridCol w="1018456">
                  <a:extLst>
                    <a:ext uri="{9D8B030D-6E8A-4147-A177-3AD203B41FA5}">
                      <a16:colId xmlns:a16="http://schemas.microsoft.com/office/drawing/2014/main" val="3375087156"/>
                    </a:ext>
                  </a:extLst>
                </a:gridCol>
                <a:gridCol w="3067161">
                  <a:extLst>
                    <a:ext uri="{9D8B030D-6E8A-4147-A177-3AD203B41FA5}">
                      <a16:colId xmlns:a16="http://schemas.microsoft.com/office/drawing/2014/main" val="776181927"/>
                    </a:ext>
                  </a:extLst>
                </a:gridCol>
              </a:tblGrid>
              <a:tr h="321028">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施○○</a:t>
                      </a:r>
                    </a:p>
                  </a:txBody>
                  <a:tcPr marL="45861" marR="45861" marT="22931" marB="22931" anchor="ctr">
                    <a:lnL w="7620" cap="flat" cmpd="sng" algn="ctr">
                      <a:solidFill>
                        <a:srgbClr val="C02B4B"/>
                      </a:solidFill>
                      <a:prstDash val="solid"/>
                      <a:round/>
                      <a:headEnd type="none" w="med" len="med"/>
                      <a:tailEnd type="none" w="med" len="med"/>
                    </a:lnL>
                    <a:lnR w="12700" cap="flat" cmpd="sng" algn="ctr">
                      <a:solidFill>
                        <a:srgbClr val="002E4B"/>
                      </a:solidFill>
                      <a:prstDash val="solid"/>
                      <a:round/>
                      <a:headEnd type="none" w="med" len="med"/>
                      <a:tailEnd type="none" w="med" len="med"/>
                    </a:lnR>
                    <a:lnT w="7620" cap="flat" cmpd="sng" algn="ctr">
                      <a:solidFill>
                        <a:srgbClr val="C02B4B"/>
                      </a:solidFill>
                      <a:prstDash val="solid"/>
                      <a:round/>
                      <a:headEnd type="none" w="med" len="med"/>
                      <a:tailEnd type="none" w="med" len="med"/>
                    </a:lnT>
                    <a:lnB w="7620" cap="flat" cmpd="sng" algn="ctr">
                      <a:solidFill>
                        <a:srgbClr val="80324B"/>
                      </a:solidFill>
                      <a:prstDash val="solid"/>
                      <a:round/>
                      <a:headEnd type="none" w="med" len="med"/>
                      <a:tailEnd type="none" w="med" len="med"/>
                    </a:lnB>
                    <a:solidFill>
                      <a:srgbClr val="FFFFFF"/>
                    </a:solidFill>
                  </a:tcPr>
                </a:tc>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研究所 </a:t>
                      </a:r>
                      <a:r>
                        <a:rPr lang="en-US" altLang="zh-TW" sz="1600" dirty="0">
                          <a:solidFill>
                            <a:srgbClr val="FF0000"/>
                          </a:solidFill>
                          <a:effectLst/>
                          <a:latin typeface="CircleFont" panose="02010600010101010101" pitchFamily="2" charset="-122"/>
                          <a:ea typeface="CircleFont" panose="02010600010101010101" pitchFamily="2" charset="-122"/>
                        </a:rPr>
                        <a:t>(</a:t>
                      </a:r>
                      <a:r>
                        <a:rPr lang="zh-TW" altLang="en-US" sz="1600" dirty="0">
                          <a:solidFill>
                            <a:srgbClr val="FF0000"/>
                          </a:solidFill>
                          <a:effectLst/>
                          <a:latin typeface="CircleFont" panose="02010600010101010101" pitchFamily="2" charset="-122"/>
                          <a:ea typeface="CircleFont" panose="02010600010101010101" pitchFamily="2" charset="-122"/>
                        </a:rPr>
                        <a:t>成大資工所</a:t>
                      </a:r>
                      <a:r>
                        <a:rPr lang="en-US" altLang="zh-TW" sz="1600" dirty="0">
                          <a:solidFill>
                            <a:srgbClr val="FF0000"/>
                          </a:solidFill>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002E4B"/>
                      </a:solidFill>
                      <a:prstDash val="solid"/>
                      <a:round/>
                      <a:headEnd type="none" w="med" len="med"/>
                      <a:tailEnd type="none" w="med" len="med"/>
                    </a:lnL>
                    <a:lnR w="7620" cap="flat" cmpd="sng" algn="ctr">
                      <a:solidFill>
                        <a:srgbClr val="002E4B"/>
                      </a:solidFill>
                      <a:prstDash val="solid"/>
                      <a:round/>
                      <a:headEnd type="none" w="med" len="med"/>
                      <a:tailEnd type="none" w="med" len="med"/>
                    </a:lnR>
                    <a:lnT w="7620" cap="flat" cmpd="sng" algn="ctr">
                      <a:solidFill>
                        <a:srgbClr val="002E4B"/>
                      </a:solidFill>
                      <a:prstDash val="solid"/>
                      <a:round/>
                      <a:headEnd type="none" w="med" len="med"/>
                      <a:tailEnd type="none" w="med" len="med"/>
                    </a:lnT>
                    <a:lnB w="7620" cap="flat" cmpd="sng" algn="ctr">
                      <a:solidFill>
                        <a:srgbClr val="B0384B"/>
                      </a:solidFill>
                      <a:prstDash val="solid"/>
                      <a:round/>
                      <a:headEnd type="none" w="med" len="med"/>
                      <a:tailEnd type="none" w="med" len="med"/>
                    </a:lnB>
                    <a:solidFill>
                      <a:srgbClr val="FFFFFF"/>
                    </a:solidFill>
                  </a:tcPr>
                </a:tc>
                <a:extLst>
                  <a:ext uri="{0D108BD9-81ED-4DB2-BD59-A6C34878D82A}">
                    <a16:rowId xmlns:a16="http://schemas.microsoft.com/office/drawing/2014/main" val="1119578994"/>
                  </a:ext>
                </a:extLst>
              </a:tr>
              <a:tr h="183444">
                <a:tc>
                  <a:txBody>
                    <a:bodyPr/>
                    <a:lstStyle/>
                    <a:p>
                      <a:pPr algn="ctr" fontAlgn="base"/>
                      <a:r>
                        <a:rPr lang="zh-TW" altLang="en-US" sz="1600" dirty="0">
                          <a:effectLst/>
                          <a:latin typeface="CircleFont" panose="02010600010101010101" pitchFamily="2" charset="-122"/>
                          <a:ea typeface="CircleFont" panose="02010600010101010101" pitchFamily="2" charset="-122"/>
                        </a:rPr>
                        <a:t>何○○</a:t>
                      </a:r>
                    </a:p>
                  </a:txBody>
                  <a:tcPr marL="45861" marR="45861" marT="22931" marB="22931" anchor="ctr">
                    <a:lnL w="7620" cap="flat" cmpd="sng" algn="ctr">
                      <a:solidFill>
                        <a:srgbClr val="80324B"/>
                      </a:solidFill>
                      <a:prstDash val="solid"/>
                      <a:round/>
                      <a:headEnd type="none" w="med" len="med"/>
                      <a:tailEnd type="none" w="med" len="med"/>
                    </a:lnL>
                    <a:lnR w="12700" cap="flat" cmpd="sng" algn="ctr">
                      <a:solidFill>
                        <a:srgbClr val="B0384B"/>
                      </a:solidFill>
                      <a:prstDash val="solid"/>
                      <a:round/>
                      <a:headEnd type="none" w="med" len="med"/>
                      <a:tailEnd type="none" w="med" len="med"/>
                    </a:lnR>
                    <a:lnT w="7620" cap="flat" cmpd="sng" algn="ctr">
                      <a:solidFill>
                        <a:srgbClr val="80324B"/>
                      </a:solidFill>
                      <a:prstDash val="solid"/>
                      <a:round/>
                      <a:headEnd type="none" w="med" len="med"/>
                      <a:tailEnd type="none" w="med" len="med"/>
                    </a:lnT>
                    <a:lnB w="7620" cap="flat" cmpd="sng" algn="ctr">
                      <a:solidFill>
                        <a:srgbClr val="50384B"/>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就業</a:t>
                      </a:r>
                    </a:p>
                  </a:txBody>
                  <a:tcPr marL="45861" marR="45861" marT="22931" marB="22931" anchor="ctr">
                    <a:lnL w="12700" cap="flat" cmpd="sng" algn="ctr">
                      <a:solidFill>
                        <a:srgbClr val="B0384B"/>
                      </a:solidFill>
                      <a:prstDash val="solid"/>
                      <a:round/>
                      <a:headEnd type="none" w="med" len="med"/>
                      <a:tailEnd type="none" w="med" len="med"/>
                    </a:lnL>
                    <a:lnR w="7620" cap="flat" cmpd="sng" algn="ctr">
                      <a:solidFill>
                        <a:srgbClr val="B0384B"/>
                      </a:solidFill>
                      <a:prstDash val="solid"/>
                      <a:round/>
                      <a:headEnd type="none" w="med" len="med"/>
                      <a:tailEnd type="none" w="med" len="med"/>
                    </a:lnR>
                    <a:lnT w="7620" cap="flat" cmpd="sng" algn="ctr">
                      <a:solidFill>
                        <a:srgbClr val="B0384B"/>
                      </a:solidFill>
                      <a:prstDash val="solid"/>
                      <a:round/>
                      <a:headEnd type="none" w="med" len="med"/>
                      <a:tailEnd type="none" w="med" len="med"/>
                    </a:lnT>
                    <a:lnB w="7620" cap="flat" cmpd="sng" algn="ctr">
                      <a:solidFill>
                        <a:srgbClr val="60374B"/>
                      </a:solidFill>
                      <a:prstDash val="solid"/>
                      <a:round/>
                      <a:headEnd type="none" w="med" len="med"/>
                      <a:tailEnd type="none" w="med" len="med"/>
                    </a:lnB>
                    <a:solidFill>
                      <a:srgbClr val="FFFFFF"/>
                    </a:solidFill>
                  </a:tcPr>
                </a:tc>
                <a:extLst>
                  <a:ext uri="{0D108BD9-81ED-4DB2-BD59-A6C34878D82A}">
                    <a16:rowId xmlns:a16="http://schemas.microsoft.com/office/drawing/2014/main" val="1870443121"/>
                  </a:ext>
                </a:extLst>
              </a:tr>
              <a:tr h="183444">
                <a:tc>
                  <a:txBody>
                    <a:bodyPr/>
                    <a:lstStyle/>
                    <a:p>
                      <a:pPr algn="ctr" fontAlgn="base"/>
                      <a:r>
                        <a:rPr lang="zh-TW" altLang="en-US" sz="1600">
                          <a:effectLst/>
                          <a:latin typeface="CircleFont" panose="02010600010101010101" pitchFamily="2" charset="-122"/>
                          <a:ea typeface="CircleFont" panose="02010600010101010101" pitchFamily="2" charset="-122"/>
                        </a:rPr>
                        <a:t>蘇○○</a:t>
                      </a:r>
                    </a:p>
                  </a:txBody>
                  <a:tcPr marL="45861" marR="45861" marT="22931" marB="22931" anchor="ctr">
                    <a:lnL w="7620" cap="flat" cmpd="sng" algn="ctr">
                      <a:solidFill>
                        <a:srgbClr val="50384B"/>
                      </a:solidFill>
                      <a:prstDash val="solid"/>
                      <a:round/>
                      <a:headEnd type="none" w="med" len="med"/>
                      <a:tailEnd type="none" w="med" len="med"/>
                    </a:lnL>
                    <a:lnR w="12700" cap="flat" cmpd="sng" algn="ctr">
                      <a:solidFill>
                        <a:srgbClr val="60374B"/>
                      </a:solidFill>
                      <a:prstDash val="solid"/>
                      <a:round/>
                      <a:headEnd type="none" w="med" len="med"/>
                      <a:tailEnd type="none" w="med" len="med"/>
                    </a:lnR>
                    <a:lnT w="7620" cap="flat" cmpd="sng" algn="ctr">
                      <a:solidFill>
                        <a:srgbClr val="50384B"/>
                      </a:solidFill>
                      <a:prstDash val="solid"/>
                      <a:round/>
                      <a:headEnd type="none" w="med" len="med"/>
                      <a:tailEnd type="none" w="med" len="med"/>
                    </a:lnT>
                    <a:lnB w="7620" cap="flat" cmpd="sng" algn="ctr">
                      <a:solidFill>
                        <a:srgbClr val="10334B"/>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就業</a:t>
                      </a:r>
                    </a:p>
                  </a:txBody>
                  <a:tcPr marL="45861" marR="45861" marT="22931" marB="22931" anchor="ctr">
                    <a:lnL w="12700" cap="flat" cmpd="sng" algn="ctr">
                      <a:solidFill>
                        <a:srgbClr val="60374B"/>
                      </a:solidFill>
                      <a:prstDash val="solid"/>
                      <a:round/>
                      <a:headEnd type="none" w="med" len="med"/>
                      <a:tailEnd type="none" w="med" len="med"/>
                    </a:lnL>
                    <a:lnR w="7620" cap="flat" cmpd="sng" algn="ctr">
                      <a:solidFill>
                        <a:srgbClr val="60374B"/>
                      </a:solidFill>
                      <a:prstDash val="solid"/>
                      <a:round/>
                      <a:headEnd type="none" w="med" len="med"/>
                      <a:tailEnd type="none" w="med" len="med"/>
                    </a:lnR>
                    <a:lnT w="7620" cap="flat" cmpd="sng" algn="ctr">
                      <a:solidFill>
                        <a:srgbClr val="60374B"/>
                      </a:solidFill>
                      <a:prstDash val="solid"/>
                      <a:round/>
                      <a:headEnd type="none" w="med" len="med"/>
                      <a:tailEnd type="none" w="med" len="med"/>
                    </a:lnT>
                    <a:lnB w="7620" cap="flat" cmpd="sng" algn="ctr">
                      <a:solidFill>
                        <a:srgbClr val="C0344B"/>
                      </a:solidFill>
                      <a:prstDash val="solid"/>
                      <a:round/>
                      <a:headEnd type="none" w="med" len="med"/>
                      <a:tailEnd type="none" w="med" len="med"/>
                    </a:lnB>
                    <a:solidFill>
                      <a:srgbClr val="FFFFFF"/>
                    </a:solidFill>
                  </a:tcPr>
                </a:tc>
                <a:extLst>
                  <a:ext uri="{0D108BD9-81ED-4DB2-BD59-A6C34878D82A}">
                    <a16:rowId xmlns:a16="http://schemas.microsoft.com/office/drawing/2014/main" val="2253180548"/>
                  </a:ext>
                </a:extLst>
              </a:tr>
              <a:tr h="183444">
                <a:tc>
                  <a:txBody>
                    <a:bodyPr/>
                    <a:lstStyle/>
                    <a:p>
                      <a:pPr algn="ctr" fontAlgn="base"/>
                      <a:r>
                        <a:rPr lang="zh-TW" altLang="en-US" sz="1600">
                          <a:effectLst/>
                          <a:latin typeface="CircleFont" panose="02010600010101010101" pitchFamily="2" charset="-122"/>
                          <a:ea typeface="CircleFont" panose="02010600010101010101" pitchFamily="2" charset="-122"/>
                        </a:rPr>
                        <a:t>周○○</a:t>
                      </a:r>
                    </a:p>
                  </a:txBody>
                  <a:tcPr marL="45861" marR="45861" marT="22931" marB="22931" anchor="ctr">
                    <a:lnL w="7620" cap="flat" cmpd="sng" algn="ctr">
                      <a:solidFill>
                        <a:srgbClr val="10334B"/>
                      </a:solidFill>
                      <a:prstDash val="solid"/>
                      <a:round/>
                      <a:headEnd type="none" w="med" len="med"/>
                      <a:tailEnd type="none" w="med" len="med"/>
                    </a:lnL>
                    <a:lnR w="12700" cap="flat" cmpd="sng" algn="ctr">
                      <a:solidFill>
                        <a:srgbClr val="C0344B"/>
                      </a:solidFill>
                      <a:prstDash val="solid"/>
                      <a:round/>
                      <a:headEnd type="none" w="med" len="med"/>
                      <a:tailEnd type="none" w="med" len="med"/>
                    </a:lnR>
                    <a:lnT w="7620" cap="flat" cmpd="sng" algn="ctr">
                      <a:solidFill>
                        <a:srgbClr val="10334B"/>
                      </a:solidFill>
                      <a:prstDash val="solid"/>
                      <a:round/>
                      <a:headEnd type="none" w="med" len="med"/>
                      <a:tailEnd type="none" w="med" len="med"/>
                    </a:lnT>
                    <a:lnB w="7620" cap="flat" cmpd="sng" algn="ctr">
                      <a:solidFill>
                        <a:srgbClr val="C0464B"/>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就業</a:t>
                      </a:r>
                    </a:p>
                  </a:txBody>
                  <a:tcPr marL="45861" marR="45861" marT="22931" marB="22931" anchor="ctr">
                    <a:lnL w="12700" cap="flat" cmpd="sng" algn="ctr">
                      <a:solidFill>
                        <a:srgbClr val="C0344B"/>
                      </a:solidFill>
                      <a:prstDash val="solid"/>
                      <a:round/>
                      <a:headEnd type="none" w="med" len="med"/>
                      <a:tailEnd type="none" w="med" len="med"/>
                    </a:lnL>
                    <a:lnR w="7620" cap="flat" cmpd="sng" algn="ctr">
                      <a:solidFill>
                        <a:srgbClr val="C0344B"/>
                      </a:solidFill>
                      <a:prstDash val="solid"/>
                      <a:round/>
                      <a:headEnd type="none" w="med" len="med"/>
                      <a:tailEnd type="none" w="med" len="med"/>
                    </a:lnR>
                    <a:lnT w="7620" cap="flat" cmpd="sng" algn="ctr">
                      <a:solidFill>
                        <a:srgbClr val="C0344B"/>
                      </a:solidFill>
                      <a:prstDash val="solid"/>
                      <a:round/>
                      <a:headEnd type="none" w="med" len="med"/>
                      <a:tailEnd type="none" w="med" len="med"/>
                    </a:lnT>
                    <a:lnB w="7620" cap="flat" cmpd="sng" algn="ctr">
                      <a:solidFill>
                        <a:srgbClr val="30464B"/>
                      </a:solidFill>
                      <a:prstDash val="solid"/>
                      <a:round/>
                      <a:headEnd type="none" w="med" len="med"/>
                      <a:tailEnd type="none" w="med" len="med"/>
                    </a:lnB>
                    <a:solidFill>
                      <a:srgbClr val="FFFFFF"/>
                    </a:solidFill>
                  </a:tcPr>
                </a:tc>
                <a:extLst>
                  <a:ext uri="{0D108BD9-81ED-4DB2-BD59-A6C34878D82A}">
                    <a16:rowId xmlns:a16="http://schemas.microsoft.com/office/drawing/2014/main" val="1370922048"/>
                  </a:ext>
                </a:extLst>
              </a:tr>
              <a:tr h="321028">
                <a:tc>
                  <a:txBody>
                    <a:bodyPr/>
                    <a:lstStyle/>
                    <a:p>
                      <a:pPr algn="ctr" fontAlgn="base"/>
                      <a:r>
                        <a:rPr lang="zh-TW" altLang="en-US" sz="1600">
                          <a:effectLst/>
                          <a:latin typeface="CircleFont" panose="02010600010101010101" pitchFamily="2" charset="-122"/>
                          <a:ea typeface="CircleFont" panose="02010600010101010101" pitchFamily="2" charset="-122"/>
                        </a:rPr>
                        <a:t>施○○</a:t>
                      </a:r>
                    </a:p>
                  </a:txBody>
                  <a:tcPr marL="45861" marR="45861" marT="22931" marB="22931" anchor="ctr">
                    <a:lnL w="7620" cap="flat" cmpd="sng" algn="ctr">
                      <a:solidFill>
                        <a:srgbClr val="C0464B"/>
                      </a:solidFill>
                      <a:prstDash val="solid"/>
                      <a:round/>
                      <a:headEnd type="none" w="med" len="med"/>
                      <a:tailEnd type="none" w="med" len="med"/>
                    </a:lnL>
                    <a:lnR w="12700" cap="flat" cmpd="sng" algn="ctr">
                      <a:solidFill>
                        <a:srgbClr val="30464B"/>
                      </a:solidFill>
                      <a:prstDash val="solid"/>
                      <a:round/>
                      <a:headEnd type="none" w="med" len="med"/>
                      <a:tailEnd type="none" w="med" len="med"/>
                    </a:lnR>
                    <a:lnT w="7620" cap="flat" cmpd="sng" algn="ctr">
                      <a:solidFill>
                        <a:srgbClr val="C0464B"/>
                      </a:solidFill>
                      <a:prstDash val="solid"/>
                      <a:round/>
                      <a:headEnd type="none" w="med" len="med"/>
                      <a:tailEnd type="none" w="med" len="med"/>
                    </a:lnT>
                    <a:lnB w="7620" cap="flat" cmpd="sng" algn="ctr">
                      <a:solidFill>
                        <a:srgbClr val="803E4B"/>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研究所 </a:t>
                      </a:r>
                      <a:r>
                        <a:rPr lang="en-US" altLang="zh-TW" sz="1600" dirty="0">
                          <a:effectLst/>
                          <a:latin typeface="CircleFont" panose="02010600010101010101" pitchFamily="2" charset="-122"/>
                          <a:ea typeface="CircleFont" panose="02010600010101010101" pitchFamily="2" charset="-122"/>
                        </a:rPr>
                        <a:t>(</a:t>
                      </a:r>
                      <a:r>
                        <a:rPr lang="zh-TW" altLang="en-US" sz="1600" dirty="0">
                          <a:effectLst/>
                          <a:latin typeface="CircleFont" panose="02010600010101010101" pitchFamily="2" charset="-122"/>
                          <a:ea typeface="CircleFont" panose="02010600010101010101" pitchFamily="2" charset="-122"/>
                        </a:rPr>
                        <a:t>北科資工所</a:t>
                      </a:r>
                      <a:r>
                        <a:rPr lang="en-US" altLang="zh-TW" sz="1600" dirty="0">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30464B"/>
                      </a:solidFill>
                      <a:prstDash val="solid"/>
                      <a:round/>
                      <a:headEnd type="none" w="med" len="med"/>
                      <a:tailEnd type="none" w="med" len="med"/>
                    </a:lnL>
                    <a:lnR w="7620" cap="flat" cmpd="sng" algn="ctr">
                      <a:solidFill>
                        <a:srgbClr val="30464B"/>
                      </a:solidFill>
                      <a:prstDash val="solid"/>
                      <a:round/>
                      <a:headEnd type="none" w="med" len="med"/>
                      <a:tailEnd type="none" w="med" len="med"/>
                    </a:lnR>
                    <a:lnT w="7620" cap="flat" cmpd="sng" algn="ctr">
                      <a:solidFill>
                        <a:srgbClr val="30464B"/>
                      </a:solidFill>
                      <a:prstDash val="solid"/>
                      <a:round/>
                      <a:headEnd type="none" w="med" len="med"/>
                      <a:tailEnd type="none" w="med" len="med"/>
                    </a:lnT>
                    <a:lnB w="7620" cap="flat" cmpd="sng" algn="ctr">
                      <a:solidFill>
                        <a:srgbClr val="604F4B"/>
                      </a:solidFill>
                      <a:prstDash val="solid"/>
                      <a:round/>
                      <a:headEnd type="none" w="med" len="med"/>
                      <a:tailEnd type="none" w="med" len="med"/>
                    </a:lnB>
                    <a:solidFill>
                      <a:srgbClr val="FFFFFF"/>
                    </a:solidFill>
                  </a:tcPr>
                </a:tc>
                <a:extLst>
                  <a:ext uri="{0D108BD9-81ED-4DB2-BD59-A6C34878D82A}">
                    <a16:rowId xmlns:a16="http://schemas.microsoft.com/office/drawing/2014/main" val="2796153890"/>
                  </a:ext>
                </a:extLst>
              </a:tr>
              <a:tr h="321028">
                <a:tc>
                  <a:txBody>
                    <a:bodyPr/>
                    <a:lstStyle/>
                    <a:p>
                      <a:pPr algn="ctr" fontAlgn="base"/>
                      <a:r>
                        <a:rPr lang="zh-TW" altLang="en-US" sz="1600">
                          <a:solidFill>
                            <a:srgbClr val="FF0000"/>
                          </a:solidFill>
                          <a:effectLst/>
                          <a:latin typeface="CircleFont" panose="02010600010101010101" pitchFamily="2" charset="-122"/>
                          <a:ea typeface="CircleFont" panose="02010600010101010101" pitchFamily="2" charset="-122"/>
                        </a:rPr>
                        <a:t>蔡○○</a:t>
                      </a:r>
                    </a:p>
                  </a:txBody>
                  <a:tcPr marL="45861" marR="45861" marT="22931" marB="22931" anchor="ctr">
                    <a:lnL w="7620" cap="flat" cmpd="sng" algn="ctr">
                      <a:solidFill>
                        <a:srgbClr val="803E4B"/>
                      </a:solidFill>
                      <a:prstDash val="solid"/>
                      <a:round/>
                      <a:headEnd type="none" w="med" len="med"/>
                      <a:tailEnd type="none" w="med" len="med"/>
                    </a:lnL>
                    <a:lnR w="12700" cap="flat" cmpd="sng" algn="ctr">
                      <a:solidFill>
                        <a:srgbClr val="604F4B"/>
                      </a:solidFill>
                      <a:prstDash val="solid"/>
                      <a:round/>
                      <a:headEnd type="none" w="med" len="med"/>
                      <a:tailEnd type="none" w="med" len="med"/>
                    </a:lnR>
                    <a:lnT w="7620" cap="flat" cmpd="sng" algn="ctr">
                      <a:solidFill>
                        <a:srgbClr val="803E4B"/>
                      </a:solidFill>
                      <a:prstDash val="solid"/>
                      <a:round/>
                      <a:headEnd type="none" w="med" len="med"/>
                      <a:tailEnd type="none" w="med" len="med"/>
                    </a:lnT>
                    <a:lnB w="7620" cap="flat" cmpd="sng" algn="ctr">
                      <a:solidFill>
                        <a:srgbClr val="80504B"/>
                      </a:solidFill>
                      <a:prstDash val="solid"/>
                      <a:round/>
                      <a:headEnd type="none" w="med" len="med"/>
                      <a:tailEnd type="none" w="med" len="med"/>
                    </a:lnB>
                    <a:solidFill>
                      <a:srgbClr val="FFFFFF"/>
                    </a:solidFill>
                  </a:tcPr>
                </a:tc>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研究所 </a:t>
                      </a:r>
                      <a:r>
                        <a:rPr lang="en-US" altLang="zh-TW" sz="1600" dirty="0">
                          <a:solidFill>
                            <a:srgbClr val="FF0000"/>
                          </a:solidFill>
                          <a:effectLst/>
                          <a:latin typeface="CircleFont" panose="02010600010101010101" pitchFamily="2" charset="-122"/>
                          <a:ea typeface="CircleFont" panose="02010600010101010101" pitchFamily="2" charset="-122"/>
                        </a:rPr>
                        <a:t>(</a:t>
                      </a:r>
                      <a:r>
                        <a:rPr lang="zh-TW" altLang="en-US" sz="1600" dirty="0">
                          <a:solidFill>
                            <a:srgbClr val="FF0000"/>
                          </a:solidFill>
                          <a:effectLst/>
                          <a:latin typeface="CircleFont" panose="02010600010101010101" pitchFamily="2" charset="-122"/>
                          <a:ea typeface="CircleFont" panose="02010600010101010101" pitchFamily="2" charset="-122"/>
                        </a:rPr>
                        <a:t>北京大學 軟件工程所</a:t>
                      </a:r>
                      <a:r>
                        <a:rPr lang="en-US" altLang="zh-TW" sz="1600" dirty="0">
                          <a:solidFill>
                            <a:srgbClr val="FF0000"/>
                          </a:solidFill>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604F4B"/>
                      </a:solidFill>
                      <a:prstDash val="solid"/>
                      <a:round/>
                      <a:headEnd type="none" w="med" len="med"/>
                      <a:tailEnd type="none" w="med" len="med"/>
                    </a:lnL>
                    <a:lnR w="7620" cap="flat" cmpd="sng" algn="ctr">
                      <a:solidFill>
                        <a:srgbClr val="604F4B"/>
                      </a:solidFill>
                      <a:prstDash val="solid"/>
                      <a:round/>
                      <a:headEnd type="none" w="med" len="med"/>
                      <a:tailEnd type="none" w="med" len="med"/>
                    </a:lnR>
                    <a:lnT w="7620" cap="flat" cmpd="sng" algn="ctr">
                      <a:solidFill>
                        <a:srgbClr val="604F4B"/>
                      </a:solidFill>
                      <a:prstDash val="solid"/>
                      <a:round/>
                      <a:headEnd type="none" w="med" len="med"/>
                      <a:tailEnd type="none" w="med" len="med"/>
                    </a:lnT>
                    <a:lnB w="7620" cap="flat" cmpd="sng" algn="ctr">
                      <a:solidFill>
                        <a:srgbClr val="30524B"/>
                      </a:solidFill>
                      <a:prstDash val="solid"/>
                      <a:round/>
                      <a:headEnd type="none" w="med" len="med"/>
                      <a:tailEnd type="none" w="med" len="med"/>
                    </a:lnB>
                    <a:solidFill>
                      <a:srgbClr val="FFFFFF"/>
                    </a:solidFill>
                  </a:tcPr>
                </a:tc>
                <a:extLst>
                  <a:ext uri="{0D108BD9-81ED-4DB2-BD59-A6C34878D82A}">
                    <a16:rowId xmlns:a16="http://schemas.microsoft.com/office/drawing/2014/main" val="2602958540"/>
                  </a:ext>
                </a:extLst>
              </a:tr>
              <a:tr h="321028">
                <a:tc>
                  <a:txBody>
                    <a:bodyPr/>
                    <a:lstStyle/>
                    <a:p>
                      <a:pPr algn="ctr" fontAlgn="base"/>
                      <a:r>
                        <a:rPr lang="zh-TW" altLang="en-US" sz="1600">
                          <a:effectLst/>
                          <a:latin typeface="CircleFont" panose="02010600010101010101" pitchFamily="2" charset="-122"/>
                          <a:ea typeface="CircleFont" panose="02010600010101010101" pitchFamily="2" charset="-122"/>
                        </a:rPr>
                        <a:t>李○○</a:t>
                      </a:r>
                    </a:p>
                  </a:txBody>
                  <a:tcPr marL="45861" marR="45861" marT="22931" marB="22931" anchor="ctr">
                    <a:lnL w="7620" cap="flat" cmpd="sng" algn="ctr">
                      <a:solidFill>
                        <a:srgbClr val="80504B"/>
                      </a:solidFill>
                      <a:prstDash val="solid"/>
                      <a:round/>
                      <a:headEnd type="none" w="med" len="med"/>
                      <a:tailEnd type="none" w="med" len="med"/>
                    </a:lnL>
                    <a:lnR w="12700" cap="flat" cmpd="sng" algn="ctr">
                      <a:solidFill>
                        <a:srgbClr val="30524B"/>
                      </a:solidFill>
                      <a:prstDash val="solid"/>
                      <a:round/>
                      <a:headEnd type="none" w="med" len="med"/>
                      <a:tailEnd type="none" w="med" len="med"/>
                    </a:lnR>
                    <a:lnT w="7620" cap="flat" cmpd="sng" algn="ctr">
                      <a:solidFill>
                        <a:srgbClr val="80504B"/>
                      </a:solidFill>
                      <a:prstDash val="solid"/>
                      <a:round/>
                      <a:headEnd type="none" w="med" len="med"/>
                      <a:tailEnd type="none" w="med" len="med"/>
                    </a:lnT>
                    <a:lnB w="7620" cap="flat" cmpd="sng" algn="ctr">
                      <a:solidFill>
                        <a:srgbClr val="405A4B"/>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研究所 </a:t>
                      </a:r>
                      <a:r>
                        <a:rPr lang="en-US" altLang="zh-TW" sz="1600" dirty="0">
                          <a:effectLst/>
                          <a:latin typeface="CircleFont" panose="02010600010101010101" pitchFamily="2" charset="-122"/>
                          <a:ea typeface="CircleFont" panose="02010600010101010101" pitchFamily="2" charset="-122"/>
                        </a:rPr>
                        <a:t>(</a:t>
                      </a:r>
                      <a:r>
                        <a:rPr lang="zh-TW" altLang="en-US" sz="1600" dirty="0">
                          <a:effectLst/>
                          <a:latin typeface="CircleFont" panose="02010600010101010101" pitchFamily="2" charset="-122"/>
                          <a:ea typeface="CircleFont" panose="02010600010101010101" pitchFamily="2" charset="-122"/>
                        </a:rPr>
                        <a:t>北科電機所</a:t>
                      </a:r>
                      <a:r>
                        <a:rPr lang="en-US" altLang="zh-TW" sz="1600" dirty="0">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30524B"/>
                      </a:solidFill>
                      <a:prstDash val="solid"/>
                      <a:round/>
                      <a:headEnd type="none" w="med" len="med"/>
                      <a:tailEnd type="none" w="med" len="med"/>
                    </a:lnL>
                    <a:lnR w="7620" cap="flat" cmpd="sng" algn="ctr">
                      <a:solidFill>
                        <a:srgbClr val="30524B"/>
                      </a:solidFill>
                      <a:prstDash val="solid"/>
                      <a:round/>
                      <a:headEnd type="none" w="med" len="med"/>
                      <a:tailEnd type="none" w="med" len="med"/>
                    </a:lnR>
                    <a:lnT w="7620" cap="flat" cmpd="sng" algn="ctr">
                      <a:solidFill>
                        <a:srgbClr val="30524B"/>
                      </a:solidFill>
                      <a:prstDash val="solid"/>
                      <a:round/>
                      <a:headEnd type="none" w="med" len="med"/>
                      <a:tailEnd type="none" w="med" len="med"/>
                    </a:lnT>
                    <a:lnB w="7620" cap="flat" cmpd="sng" algn="ctr">
                      <a:solidFill>
                        <a:srgbClr val="705D4B"/>
                      </a:solidFill>
                      <a:prstDash val="solid"/>
                      <a:round/>
                      <a:headEnd type="none" w="med" len="med"/>
                      <a:tailEnd type="none" w="med" len="med"/>
                    </a:lnB>
                    <a:solidFill>
                      <a:srgbClr val="FFFFFF"/>
                    </a:solidFill>
                  </a:tcPr>
                </a:tc>
                <a:extLst>
                  <a:ext uri="{0D108BD9-81ED-4DB2-BD59-A6C34878D82A}">
                    <a16:rowId xmlns:a16="http://schemas.microsoft.com/office/drawing/2014/main" val="1113363362"/>
                  </a:ext>
                </a:extLst>
              </a:tr>
              <a:tr h="321028">
                <a:tc>
                  <a:txBody>
                    <a:bodyPr/>
                    <a:lstStyle/>
                    <a:p>
                      <a:pPr algn="ctr" fontAlgn="base"/>
                      <a:r>
                        <a:rPr lang="zh-TW" altLang="en-US" sz="1600">
                          <a:effectLst/>
                          <a:latin typeface="CircleFont" panose="02010600010101010101" pitchFamily="2" charset="-122"/>
                          <a:ea typeface="CircleFont" panose="02010600010101010101" pitchFamily="2" charset="-122"/>
                        </a:rPr>
                        <a:t>張○○</a:t>
                      </a:r>
                    </a:p>
                  </a:txBody>
                  <a:tcPr marL="45861" marR="45861" marT="22931" marB="22931" anchor="ctr">
                    <a:lnL w="7620" cap="flat" cmpd="sng" algn="ctr">
                      <a:solidFill>
                        <a:srgbClr val="405A4B"/>
                      </a:solidFill>
                      <a:prstDash val="solid"/>
                      <a:round/>
                      <a:headEnd type="none" w="med" len="med"/>
                      <a:tailEnd type="none" w="med" len="med"/>
                    </a:lnL>
                    <a:lnR w="12700" cap="flat" cmpd="sng" algn="ctr">
                      <a:solidFill>
                        <a:srgbClr val="705D4B"/>
                      </a:solidFill>
                      <a:prstDash val="solid"/>
                      <a:round/>
                      <a:headEnd type="none" w="med" len="med"/>
                      <a:tailEnd type="none" w="med" len="med"/>
                    </a:lnR>
                    <a:lnT w="7620" cap="flat" cmpd="sng" algn="ctr">
                      <a:solidFill>
                        <a:srgbClr val="405A4B"/>
                      </a:solidFill>
                      <a:prstDash val="solid"/>
                      <a:round/>
                      <a:headEnd type="none" w="med" len="med"/>
                      <a:tailEnd type="none" w="med" len="med"/>
                    </a:lnT>
                    <a:lnB w="7620" cap="flat" cmpd="sng" algn="ctr">
                      <a:solidFill>
                        <a:srgbClr val="60704B"/>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研究所 </a:t>
                      </a:r>
                      <a:r>
                        <a:rPr lang="en-US" altLang="zh-TW" sz="1600" dirty="0">
                          <a:effectLst/>
                          <a:latin typeface="CircleFont" panose="02010600010101010101" pitchFamily="2" charset="-122"/>
                          <a:ea typeface="CircleFont" panose="02010600010101010101" pitchFamily="2" charset="-122"/>
                        </a:rPr>
                        <a:t>(</a:t>
                      </a:r>
                      <a:r>
                        <a:rPr lang="zh-TW" altLang="en-US" sz="1600" dirty="0">
                          <a:effectLst/>
                          <a:latin typeface="CircleFont" panose="02010600010101010101" pitchFamily="2" charset="-122"/>
                          <a:ea typeface="CircleFont" panose="02010600010101010101" pitchFamily="2" charset="-122"/>
                        </a:rPr>
                        <a:t>台科電子所</a:t>
                      </a:r>
                      <a:r>
                        <a:rPr lang="en-US" altLang="zh-TW" sz="1600" dirty="0">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705D4B"/>
                      </a:solidFill>
                      <a:prstDash val="solid"/>
                      <a:round/>
                      <a:headEnd type="none" w="med" len="med"/>
                      <a:tailEnd type="none" w="med" len="med"/>
                    </a:lnL>
                    <a:lnR w="7620" cap="flat" cmpd="sng" algn="ctr">
                      <a:solidFill>
                        <a:srgbClr val="705D4B"/>
                      </a:solidFill>
                      <a:prstDash val="solid"/>
                      <a:round/>
                      <a:headEnd type="none" w="med" len="med"/>
                      <a:tailEnd type="none" w="med" len="med"/>
                    </a:lnR>
                    <a:lnT w="7620" cap="flat" cmpd="sng" algn="ctr">
                      <a:solidFill>
                        <a:srgbClr val="705D4B"/>
                      </a:solidFill>
                      <a:prstDash val="solid"/>
                      <a:round/>
                      <a:headEnd type="none" w="med" len="med"/>
                      <a:tailEnd type="none" w="med" len="med"/>
                    </a:lnT>
                    <a:lnB w="7620" cap="flat" cmpd="sng" algn="ctr">
                      <a:solidFill>
                        <a:srgbClr val="E07D4B"/>
                      </a:solidFill>
                      <a:prstDash val="solid"/>
                      <a:round/>
                      <a:headEnd type="none" w="med" len="med"/>
                      <a:tailEnd type="none" w="med" len="med"/>
                    </a:lnB>
                    <a:solidFill>
                      <a:srgbClr val="FFFFFF"/>
                    </a:solidFill>
                  </a:tcPr>
                </a:tc>
                <a:extLst>
                  <a:ext uri="{0D108BD9-81ED-4DB2-BD59-A6C34878D82A}">
                    <a16:rowId xmlns:a16="http://schemas.microsoft.com/office/drawing/2014/main" val="78889447"/>
                  </a:ext>
                </a:extLst>
              </a:tr>
              <a:tr h="183444">
                <a:tc>
                  <a:txBody>
                    <a:bodyPr/>
                    <a:lstStyle/>
                    <a:p>
                      <a:pPr algn="ctr" fontAlgn="base"/>
                      <a:r>
                        <a:rPr lang="zh-TW" altLang="en-US" sz="1600">
                          <a:effectLst/>
                          <a:latin typeface="CircleFont" panose="02010600010101010101" pitchFamily="2" charset="-122"/>
                          <a:ea typeface="CircleFont" panose="02010600010101010101" pitchFamily="2" charset="-122"/>
                        </a:rPr>
                        <a:t>徐○○</a:t>
                      </a:r>
                    </a:p>
                  </a:txBody>
                  <a:tcPr marL="45861" marR="45861" marT="22931" marB="22931" anchor="ctr">
                    <a:lnL w="7620" cap="flat" cmpd="sng" algn="ctr">
                      <a:solidFill>
                        <a:srgbClr val="60704B"/>
                      </a:solidFill>
                      <a:prstDash val="solid"/>
                      <a:round/>
                      <a:headEnd type="none" w="med" len="med"/>
                      <a:tailEnd type="none" w="med" len="med"/>
                    </a:lnL>
                    <a:lnR w="12700" cap="flat" cmpd="sng" algn="ctr">
                      <a:solidFill>
                        <a:srgbClr val="E07D4B"/>
                      </a:solidFill>
                      <a:prstDash val="solid"/>
                      <a:round/>
                      <a:headEnd type="none" w="med" len="med"/>
                      <a:tailEnd type="none" w="med" len="med"/>
                    </a:lnR>
                    <a:lnT w="7620" cap="flat" cmpd="sng" algn="ctr">
                      <a:solidFill>
                        <a:srgbClr val="60704B"/>
                      </a:solidFill>
                      <a:prstDash val="solid"/>
                      <a:round/>
                      <a:headEnd type="none" w="med" len="med"/>
                      <a:tailEnd type="none" w="med" len="med"/>
                    </a:lnT>
                    <a:lnB w="7620" cap="flat" cmpd="sng" algn="ctr">
                      <a:solidFill>
                        <a:srgbClr val="107E4B"/>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就業</a:t>
                      </a:r>
                    </a:p>
                  </a:txBody>
                  <a:tcPr marL="45861" marR="45861" marT="22931" marB="22931" anchor="ctr">
                    <a:lnL w="12700" cap="flat" cmpd="sng" algn="ctr">
                      <a:solidFill>
                        <a:srgbClr val="E07D4B"/>
                      </a:solidFill>
                      <a:prstDash val="solid"/>
                      <a:round/>
                      <a:headEnd type="none" w="med" len="med"/>
                      <a:tailEnd type="none" w="med" len="med"/>
                    </a:lnL>
                    <a:lnR w="7620" cap="flat" cmpd="sng" algn="ctr">
                      <a:solidFill>
                        <a:srgbClr val="E07D4B"/>
                      </a:solidFill>
                      <a:prstDash val="solid"/>
                      <a:round/>
                      <a:headEnd type="none" w="med" len="med"/>
                      <a:tailEnd type="none" w="med" len="med"/>
                    </a:lnR>
                    <a:lnT w="7620" cap="flat" cmpd="sng" algn="ctr">
                      <a:solidFill>
                        <a:srgbClr val="E07D4B"/>
                      </a:solidFill>
                      <a:prstDash val="solid"/>
                      <a:round/>
                      <a:headEnd type="none" w="med" len="med"/>
                      <a:tailEnd type="none" w="med" len="med"/>
                    </a:lnT>
                    <a:lnB w="7620" cap="flat" cmpd="sng" algn="ctr">
                      <a:solidFill>
                        <a:srgbClr val="107B4B"/>
                      </a:solidFill>
                      <a:prstDash val="solid"/>
                      <a:round/>
                      <a:headEnd type="none" w="med" len="med"/>
                      <a:tailEnd type="none" w="med" len="med"/>
                    </a:lnB>
                    <a:solidFill>
                      <a:srgbClr val="FFFFFF"/>
                    </a:solidFill>
                  </a:tcPr>
                </a:tc>
                <a:extLst>
                  <a:ext uri="{0D108BD9-81ED-4DB2-BD59-A6C34878D82A}">
                    <a16:rowId xmlns:a16="http://schemas.microsoft.com/office/drawing/2014/main" val="878074547"/>
                  </a:ext>
                </a:extLst>
              </a:tr>
              <a:tr h="321028">
                <a:tc>
                  <a:txBody>
                    <a:bodyPr/>
                    <a:lstStyle/>
                    <a:p>
                      <a:pPr algn="ctr" fontAlgn="base"/>
                      <a:r>
                        <a:rPr lang="zh-TW" altLang="en-US" sz="1600">
                          <a:solidFill>
                            <a:srgbClr val="FF0000"/>
                          </a:solidFill>
                          <a:effectLst/>
                          <a:latin typeface="CircleFont" panose="02010600010101010101" pitchFamily="2" charset="-122"/>
                          <a:ea typeface="CircleFont" panose="02010600010101010101" pitchFamily="2" charset="-122"/>
                        </a:rPr>
                        <a:t>李○○</a:t>
                      </a:r>
                    </a:p>
                  </a:txBody>
                  <a:tcPr marL="45861" marR="45861" marT="22931" marB="22931" anchor="ctr">
                    <a:lnL w="7620" cap="flat" cmpd="sng" algn="ctr">
                      <a:solidFill>
                        <a:srgbClr val="107E4B"/>
                      </a:solidFill>
                      <a:prstDash val="solid"/>
                      <a:round/>
                      <a:headEnd type="none" w="med" len="med"/>
                      <a:tailEnd type="none" w="med" len="med"/>
                    </a:lnL>
                    <a:lnR w="12700" cap="flat" cmpd="sng" algn="ctr">
                      <a:solidFill>
                        <a:srgbClr val="107B4B"/>
                      </a:solidFill>
                      <a:prstDash val="solid"/>
                      <a:round/>
                      <a:headEnd type="none" w="med" len="med"/>
                      <a:tailEnd type="none" w="med" len="med"/>
                    </a:lnR>
                    <a:lnT w="7620" cap="flat" cmpd="sng" algn="ctr">
                      <a:solidFill>
                        <a:srgbClr val="107E4B"/>
                      </a:solidFill>
                      <a:prstDash val="solid"/>
                      <a:round/>
                      <a:headEnd type="none" w="med" len="med"/>
                      <a:tailEnd type="none" w="med" len="med"/>
                    </a:lnT>
                    <a:lnB w="7620" cap="flat" cmpd="sng" algn="ctr">
                      <a:solidFill>
                        <a:srgbClr val="90044B"/>
                      </a:solidFill>
                      <a:prstDash val="solid"/>
                      <a:round/>
                      <a:headEnd type="none" w="med" len="med"/>
                      <a:tailEnd type="none" w="med" len="med"/>
                    </a:lnB>
                    <a:solidFill>
                      <a:srgbClr val="FFFFFF"/>
                    </a:solidFill>
                  </a:tcPr>
                </a:tc>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研究所 </a:t>
                      </a:r>
                      <a:r>
                        <a:rPr lang="en-US" altLang="zh-TW" sz="1600" dirty="0">
                          <a:solidFill>
                            <a:srgbClr val="FF0000"/>
                          </a:solidFill>
                          <a:effectLst/>
                          <a:latin typeface="CircleFont" panose="02010600010101010101" pitchFamily="2" charset="-122"/>
                          <a:ea typeface="CircleFont" panose="02010600010101010101" pitchFamily="2" charset="-122"/>
                        </a:rPr>
                        <a:t>(</a:t>
                      </a:r>
                      <a:r>
                        <a:rPr lang="zh-TW" altLang="en-US" sz="1600" dirty="0">
                          <a:solidFill>
                            <a:srgbClr val="FF0000"/>
                          </a:solidFill>
                          <a:effectLst/>
                          <a:latin typeface="CircleFont" panose="02010600010101010101" pitchFamily="2" charset="-122"/>
                          <a:ea typeface="CircleFont" panose="02010600010101010101" pitchFamily="2" charset="-122"/>
                        </a:rPr>
                        <a:t>北京大學 軟件工程所</a:t>
                      </a:r>
                      <a:r>
                        <a:rPr lang="en-US" altLang="zh-TW" sz="1600" dirty="0">
                          <a:solidFill>
                            <a:srgbClr val="FF0000"/>
                          </a:solidFill>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107B4B"/>
                      </a:solidFill>
                      <a:prstDash val="solid"/>
                      <a:round/>
                      <a:headEnd type="none" w="med" len="med"/>
                      <a:tailEnd type="none" w="med" len="med"/>
                    </a:lnL>
                    <a:lnR w="7620" cap="flat" cmpd="sng" algn="ctr">
                      <a:solidFill>
                        <a:srgbClr val="107B4B"/>
                      </a:solidFill>
                      <a:prstDash val="solid"/>
                      <a:round/>
                      <a:headEnd type="none" w="med" len="med"/>
                      <a:tailEnd type="none" w="med" len="med"/>
                    </a:lnR>
                    <a:lnT w="7620" cap="flat" cmpd="sng" algn="ctr">
                      <a:solidFill>
                        <a:srgbClr val="107B4B"/>
                      </a:solidFill>
                      <a:prstDash val="solid"/>
                      <a:round/>
                      <a:headEnd type="none" w="med" len="med"/>
                      <a:tailEnd type="none" w="med" len="med"/>
                    </a:lnT>
                    <a:lnB w="7620" cap="flat" cmpd="sng" algn="ctr">
                      <a:solidFill>
                        <a:srgbClr val="300A4B"/>
                      </a:solidFill>
                      <a:prstDash val="solid"/>
                      <a:round/>
                      <a:headEnd type="none" w="med" len="med"/>
                      <a:tailEnd type="none" w="med" len="med"/>
                    </a:lnB>
                    <a:solidFill>
                      <a:srgbClr val="FFFFFF"/>
                    </a:solidFill>
                  </a:tcPr>
                </a:tc>
                <a:extLst>
                  <a:ext uri="{0D108BD9-81ED-4DB2-BD59-A6C34878D82A}">
                    <a16:rowId xmlns:a16="http://schemas.microsoft.com/office/drawing/2014/main" val="1601983833"/>
                  </a:ext>
                </a:extLst>
              </a:tr>
              <a:tr h="321028">
                <a:tc>
                  <a:txBody>
                    <a:bodyPr/>
                    <a:lstStyle/>
                    <a:p>
                      <a:pPr algn="ctr" fontAlgn="base"/>
                      <a:r>
                        <a:rPr lang="zh-TW" altLang="en-US" sz="1600">
                          <a:solidFill>
                            <a:srgbClr val="FF0000"/>
                          </a:solidFill>
                          <a:effectLst/>
                          <a:latin typeface="CircleFont" panose="02010600010101010101" pitchFamily="2" charset="-122"/>
                          <a:ea typeface="CircleFont" panose="02010600010101010101" pitchFamily="2" charset="-122"/>
                        </a:rPr>
                        <a:t>陳○○</a:t>
                      </a:r>
                    </a:p>
                  </a:txBody>
                  <a:tcPr marL="45861" marR="45861" marT="22931" marB="22931" anchor="ctr">
                    <a:lnL w="7620" cap="flat" cmpd="sng" algn="ctr">
                      <a:solidFill>
                        <a:srgbClr val="90044B"/>
                      </a:solidFill>
                      <a:prstDash val="solid"/>
                      <a:round/>
                      <a:headEnd type="none" w="med" len="med"/>
                      <a:tailEnd type="none" w="med" len="med"/>
                    </a:lnL>
                    <a:lnR w="12700" cap="flat" cmpd="sng" algn="ctr">
                      <a:solidFill>
                        <a:srgbClr val="300A4B"/>
                      </a:solidFill>
                      <a:prstDash val="solid"/>
                      <a:round/>
                      <a:headEnd type="none" w="med" len="med"/>
                      <a:tailEnd type="none" w="med" len="med"/>
                    </a:lnR>
                    <a:lnT w="7620" cap="flat" cmpd="sng" algn="ctr">
                      <a:solidFill>
                        <a:srgbClr val="90044B"/>
                      </a:solidFill>
                      <a:prstDash val="solid"/>
                      <a:round/>
                      <a:headEnd type="none" w="med" len="med"/>
                      <a:tailEnd type="none" w="med" len="med"/>
                    </a:lnT>
                    <a:lnB w="7620" cap="flat" cmpd="sng" algn="ctr">
                      <a:solidFill>
                        <a:srgbClr val="60014B"/>
                      </a:solidFill>
                      <a:prstDash val="solid"/>
                      <a:round/>
                      <a:headEnd type="none" w="med" len="med"/>
                      <a:tailEnd type="none" w="med" len="med"/>
                    </a:lnB>
                    <a:solidFill>
                      <a:srgbClr val="FFFFFF"/>
                    </a:solidFill>
                  </a:tcPr>
                </a:tc>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研究所 </a:t>
                      </a:r>
                      <a:r>
                        <a:rPr lang="en-US" altLang="zh-TW" sz="1600" dirty="0">
                          <a:solidFill>
                            <a:srgbClr val="FF0000"/>
                          </a:solidFill>
                          <a:effectLst/>
                          <a:latin typeface="CircleFont" panose="02010600010101010101" pitchFamily="2" charset="-122"/>
                          <a:ea typeface="CircleFont" panose="02010600010101010101" pitchFamily="2" charset="-122"/>
                        </a:rPr>
                        <a:t>(</a:t>
                      </a:r>
                      <a:r>
                        <a:rPr lang="zh-TW" altLang="en-US" sz="1600" dirty="0">
                          <a:solidFill>
                            <a:srgbClr val="FF0000"/>
                          </a:solidFill>
                          <a:effectLst/>
                          <a:latin typeface="CircleFont" panose="02010600010101010101" pitchFamily="2" charset="-122"/>
                          <a:ea typeface="CircleFont" panose="02010600010101010101" pitchFamily="2" charset="-122"/>
                        </a:rPr>
                        <a:t>北京大學 軟件工程所</a:t>
                      </a:r>
                      <a:r>
                        <a:rPr lang="en-US" altLang="zh-TW" sz="1600" dirty="0">
                          <a:solidFill>
                            <a:srgbClr val="FF0000"/>
                          </a:solidFill>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300A4B"/>
                      </a:solidFill>
                      <a:prstDash val="solid"/>
                      <a:round/>
                      <a:headEnd type="none" w="med" len="med"/>
                      <a:tailEnd type="none" w="med" len="med"/>
                    </a:lnL>
                    <a:lnR w="7620" cap="flat" cmpd="sng" algn="ctr">
                      <a:solidFill>
                        <a:srgbClr val="300A4B"/>
                      </a:solidFill>
                      <a:prstDash val="solid"/>
                      <a:round/>
                      <a:headEnd type="none" w="med" len="med"/>
                      <a:tailEnd type="none" w="med" len="med"/>
                    </a:lnR>
                    <a:lnT w="7620" cap="flat" cmpd="sng" algn="ctr">
                      <a:solidFill>
                        <a:srgbClr val="300A4B"/>
                      </a:solidFill>
                      <a:prstDash val="solid"/>
                      <a:round/>
                      <a:headEnd type="none" w="med" len="med"/>
                      <a:tailEnd type="none" w="med" len="med"/>
                    </a:lnT>
                    <a:lnB w="7620" cap="flat" cmpd="sng" algn="ctr">
                      <a:solidFill>
                        <a:srgbClr val="E0234B"/>
                      </a:solidFill>
                      <a:prstDash val="solid"/>
                      <a:round/>
                      <a:headEnd type="none" w="med" len="med"/>
                      <a:tailEnd type="none" w="med" len="med"/>
                    </a:lnB>
                    <a:solidFill>
                      <a:srgbClr val="FFFFFF"/>
                    </a:solidFill>
                  </a:tcPr>
                </a:tc>
                <a:extLst>
                  <a:ext uri="{0D108BD9-81ED-4DB2-BD59-A6C34878D82A}">
                    <a16:rowId xmlns:a16="http://schemas.microsoft.com/office/drawing/2014/main" val="3285521036"/>
                  </a:ext>
                </a:extLst>
              </a:tr>
              <a:tr h="183444">
                <a:tc>
                  <a:txBody>
                    <a:bodyPr/>
                    <a:lstStyle/>
                    <a:p>
                      <a:pPr algn="ctr" fontAlgn="base"/>
                      <a:r>
                        <a:rPr lang="zh-TW" altLang="en-US" sz="1600">
                          <a:effectLst/>
                          <a:latin typeface="CircleFont" panose="02010600010101010101" pitchFamily="2" charset="-122"/>
                          <a:ea typeface="CircleFont" panose="02010600010101010101" pitchFamily="2" charset="-122"/>
                        </a:rPr>
                        <a:t>藍○○</a:t>
                      </a:r>
                    </a:p>
                  </a:txBody>
                  <a:tcPr marL="45861" marR="45861" marT="22931" marB="22931" anchor="ctr">
                    <a:lnL w="7620" cap="flat" cmpd="sng" algn="ctr">
                      <a:solidFill>
                        <a:srgbClr val="60014B"/>
                      </a:solidFill>
                      <a:prstDash val="solid"/>
                      <a:round/>
                      <a:headEnd type="none" w="med" len="med"/>
                      <a:tailEnd type="none" w="med" len="med"/>
                    </a:lnL>
                    <a:lnR w="12700" cap="flat" cmpd="sng" algn="ctr">
                      <a:solidFill>
                        <a:srgbClr val="E0234B"/>
                      </a:solidFill>
                      <a:prstDash val="solid"/>
                      <a:round/>
                      <a:headEnd type="none" w="med" len="med"/>
                      <a:tailEnd type="none" w="med" len="med"/>
                    </a:lnR>
                    <a:lnT w="7620" cap="flat" cmpd="sng" algn="ctr">
                      <a:solidFill>
                        <a:srgbClr val="60014B"/>
                      </a:solidFill>
                      <a:prstDash val="solid"/>
                      <a:round/>
                      <a:headEnd type="none" w="med" len="med"/>
                      <a:tailEnd type="none" w="med" len="med"/>
                    </a:lnT>
                    <a:lnB w="7620" cap="flat" cmpd="sng" algn="ctr">
                      <a:solidFill>
                        <a:srgbClr val="50474B"/>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就業</a:t>
                      </a:r>
                    </a:p>
                  </a:txBody>
                  <a:tcPr marL="45861" marR="45861" marT="22931" marB="22931" anchor="ctr">
                    <a:lnL w="12700" cap="flat" cmpd="sng" algn="ctr">
                      <a:solidFill>
                        <a:srgbClr val="E0234B"/>
                      </a:solidFill>
                      <a:prstDash val="solid"/>
                      <a:round/>
                      <a:headEnd type="none" w="med" len="med"/>
                      <a:tailEnd type="none" w="med" len="med"/>
                    </a:lnL>
                    <a:lnR w="7620" cap="flat" cmpd="sng" algn="ctr">
                      <a:solidFill>
                        <a:srgbClr val="E0234B"/>
                      </a:solidFill>
                      <a:prstDash val="solid"/>
                      <a:round/>
                      <a:headEnd type="none" w="med" len="med"/>
                      <a:tailEnd type="none" w="med" len="med"/>
                    </a:lnR>
                    <a:lnT w="7620" cap="flat" cmpd="sng" algn="ctr">
                      <a:solidFill>
                        <a:srgbClr val="E0234B"/>
                      </a:solidFill>
                      <a:prstDash val="solid"/>
                      <a:round/>
                      <a:headEnd type="none" w="med" len="med"/>
                      <a:tailEnd type="none" w="med" len="med"/>
                    </a:lnT>
                    <a:lnB w="7620" cap="flat" cmpd="sng" algn="ctr">
                      <a:solidFill>
                        <a:srgbClr val="B0E9D1"/>
                      </a:solidFill>
                      <a:prstDash val="solid"/>
                      <a:round/>
                      <a:headEnd type="none" w="med" len="med"/>
                      <a:tailEnd type="none" w="med" len="med"/>
                    </a:lnB>
                    <a:solidFill>
                      <a:srgbClr val="FFFFFF"/>
                    </a:solidFill>
                  </a:tcPr>
                </a:tc>
                <a:extLst>
                  <a:ext uri="{0D108BD9-81ED-4DB2-BD59-A6C34878D82A}">
                    <a16:rowId xmlns:a16="http://schemas.microsoft.com/office/drawing/2014/main" val="2272404803"/>
                  </a:ext>
                </a:extLst>
              </a:tr>
              <a:tr h="321028">
                <a:tc>
                  <a:txBody>
                    <a:bodyPr/>
                    <a:lstStyle/>
                    <a:p>
                      <a:pPr algn="ctr" fontAlgn="base"/>
                      <a:r>
                        <a:rPr lang="zh-TW" altLang="en-US" sz="1600" dirty="0">
                          <a:effectLst/>
                          <a:latin typeface="CircleFont" panose="02010600010101010101" pitchFamily="2" charset="-122"/>
                          <a:ea typeface="CircleFont" panose="02010600010101010101" pitchFamily="2" charset="-122"/>
                        </a:rPr>
                        <a:t>俞○○</a:t>
                      </a:r>
                    </a:p>
                  </a:txBody>
                  <a:tcPr marL="45861" marR="45861" marT="22931" marB="22931" anchor="ctr">
                    <a:lnL w="7620" cap="flat" cmpd="sng" algn="ctr">
                      <a:solidFill>
                        <a:srgbClr val="50474B"/>
                      </a:solidFill>
                      <a:prstDash val="solid"/>
                      <a:round/>
                      <a:headEnd type="none" w="med" len="med"/>
                      <a:tailEnd type="none" w="med" len="med"/>
                    </a:lnL>
                    <a:lnR w="12700" cap="flat" cmpd="sng" algn="ctr">
                      <a:solidFill>
                        <a:srgbClr val="B0E9D1"/>
                      </a:solidFill>
                      <a:prstDash val="solid"/>
                      <a:round/>
                      <a:headEnd type="none" w="med" len="med"/>
                      <a:tailEnd type="none" w="med" len="med"/>
                    </a:lnR>
                    <a:lnT w="7620" cap="flat" cmpd="sng" algn="ctr">
                      <a:solidFill>
                        <a:srgbClr val="50474B"/>
                      </a:solidFill>
                      <a:prstDash val="solid"/>
                      <a:round/>
                      <a:headEnd type="none" w="med" len="med"/>
                      <a:tailEnd type="none" w="med" len="med"/>
                    </a:lnT>
                    <a:lnB w="7620" cap="flat" cmpd="sng" algn="ctr">
                      <a:solidFill>
                        <a:srgbClr val="10E7D1"/>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研究所 </a:t>
                      </a:r>
                      <a:r>
                        <a:rPr lang="en-US" altLang="zh-TW" sz="1600" dirty="0">
                          <a:effectLst/>
                          <a:latin typeface="CircleFont" panose="02010600010101010101" pitchFamily="2" charset="-122"/>
                          <a:ea typeface="CircleFont" panose="02010600010101010101" pitchFamily="2" charset="-122"/>
                        </a:rPr>
                        <a:t>(</a:t>
                      </a:r>
                      <a:r>
                        <a:rPr lang="zh-TW" altLang="en-US" sz="1600" dirty="0">
                          <a:effectLst/>
                          <a:latin typeface="CircleFont" panose="02010600010101010101" pitchFamily="2" charset="-122"/>
                          <a:ea typeface="CircleFont" panose="02010600010101010101" pitchFamily="2" charset="-122"/>
                        </a:rPr>
                        <a:t>北科電子所</a:t>
                      </a:r>
                      <a:r>
                        <a:rPr lang="en-US" altLang="zh-TW" sz="1600" dirty="0">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B0E9D1"/>
                      </a:solidFill>
                      <a:prstDash val="solid"/>
                      <a:round/>
                      <a:headEnd type="none" w="med" len="med"/>
                      <a:tailEnd type="none" w="med" len="med"/>
                    </a:lnL>
                    <a:lnR w="7620" cap="flat" cmpd="sng" algn="ctr">
                      <a:solidFill>
                        <a:srgbClr val="B0E9D1"/>
                      </a:solidFill>
                      <a:prstDash val="solid"/>
                      <a:round/>
                      <a:headEnd type="none" w="med" len="med"/>
                      <a:tailEnd type="none" w="med" len="med"/>
                    </a:lnR>
                    <a:lnT w="7620" cap="flat" cmpd="sng" algn="ctr">
                      <a:solidFill>
                        <a:srgbClr val="B0E9D1"/>
                      </a:solidFill>
                      <a:prstDash val="solid"/>
                      <a:round/>
                      <a:headEnd type="none" w="med" len="med"/>
                      <a:tailEnd type="none" w="med" len="med"/>
                    </a:lnT>
                    <a:lnB w="7620" cap="flat" cmpd="sng" algn="ctr">
                      <a:solidFill>
                        <a:srgbClr val="00DFD1"/>
                      </a:solidFill>
                      <a:prstDash val="solid"/>
                      <a:round/>
                      <a:headEnd type="none" w="med" len="med"/>
                      <a:tailEnd type="none" w="med" len="med"/>
                    </a:lnB>
                    <a:solidFill>
                      <a:srgbClr val="FFFFFF"/>
                    </a:solidFill>
                  </a:tcPr>
                </a:tc>
                <a:extLst>
                  <a:ext uri="{0D108BD9-81ED-4DB2-BD59-A6C34878D82A}">
                    <a16:rowId xmlns:a16="http://schemas.microsoft.com/office/drawing/2014/main" val="1926764765"/>
                  </a:ext>
                </a:extLst>
              </a:tr>
              <a:tr h="321028">
                <a:tc>
                  <a:txBody>
                    <a:bodyPr/>
                    <a:lstStyle/>
                    <a:p>
                      <a:pPr algn="ctr" fontAlgn="base"/>
                      <a:r>
                        <a:rPr lang="zh-TW" altLang="en-US" sz="1600">
                          <a:solidFill>
                            <a:srgbClr val="FF0000"/>
                          </a:solidFill>
                          <a:effectLst/>
                          <a:latin typeface="CircleFont" panose="02010600010101010101" pitchFamily="2" charset="-122"/>
                          <a:ea typeface="CircleFont" panose="02010600010101010101" pitchFamily="2" charset="-122"/>
                        </a:rPr>
                        <a:t>蘇○○</a:t>
                      </a:r>
                    </a:p>
                  </a:txBody>
                  <a:tcPr marL="45861" marR="45861" marT="22931" marB="22931" anchor="ctr">
                    <a:lnL w="7620" cap="flat" cmpd="sng" algn="ctr">
                      <a:solidFill>
                        <a:srgbClr val="10E7D1"/>
                      </a:solidFill>
                      <a:prstDash val="solid"/>
                      <a:round/>
                      <a:headEnd type="none" w="med" len="med"/>
                      <a:tailEnd type="none" w="med" len="med"/>
                    </a:lnL>
                    <a:lnR w="12700" cap="flat" cmpd="sng" algn="ctr">
                      <a:solidFill>
                        <a:srgbClr val="00DFD1"/>
                      </a:solidFill>
                      <a:prstDash val="solid"/>
                      <a:round/>
                      <a:headEnd type="none" w="med" len="med"/>
                      <a:tailEnd type="none" w="med" len="med"/>
                    </a:lnR>
                    <a:lnT w="7620" cap="flat" cmpd="sng" algn="ctr">
                      <a:solidFill>
                        <a:srgbClr val="10E7D1"/>
                      </a:solidFill>
                      <a:prstDash val="solid"/>
                      <a:round/>
                      <a:headEnd type="none" w="med" len="med"/>
                      <a:tailEnd type="none" w="med" len="med"/>
                    </a:lnT>
                    <a:lnB w="7620" cap="flat" cmpd="sng" algn="ctr">
                      <a:solidFill>
                        <a:srgbClr val="F0EED1"/>
                      </a:solidFill>
                      <a:prstDash val="solid"/>
                      <a:round/>
                      <a:headEnd type="none" w="med" len="med"/>
                      <a:tailEnd type="none" w="med" len="med"/>
                    </a:lnB>
                    <a:solidFill>
                      <a:srgbClr val="FFFFFF"/>
                    </a:solidFill>
                  </a:tcPr>
                </a:tc>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研究所 </a:t>
                      </a:r>
                      <a:r>
                        <a:rPr lang="en-US" altLang="zh-TW" sz="1600" dirty="0">
                          <a:solidFill>
                            <a:srgbClr val="FF0000"/>
                          </a:solidFill>
                          <a:effectLst/>
                          <a:latin typeface="CircleFont" panose="02010600010101010101" pitchFamily="2" charset="-122"/>
                          <a:ea typeface="CircleFont" panose="02010600010101010101" pitchFamily="2" charset="-122"/>
                        </a:rPr>
                        <a:t>(</a:t>
                      </a:r>
                      <a:r>
                        <a:rPr lang="zh-TW" altLang="en-US" sz="1600" dirty="0">
                          <a:solidFill>
                            <a:srgbClr val="FF0000"/>
                          </a:solidFill>
                          <a:effectLst/>
                          <a:latin typeface="CircleFont" panose="02010600010101010101" pitchFamily="2" charset="-122"/>
                          <a:ea typeface="CircleFont" panose="02010600010101010101" pitchFamily="2" charset="-122"/>
                        </a:rPr>
                        <a:t>台大電信所</a:t>
                      </a:r>
                      <a:r>
                        <a:rPr lang="en-US" altLang="zh-TW" sz="1600" dirty="0">
                          <a:solidFill>
                            <a:srgbClr val="FF0000"/>
                          </a:solidFill>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00DFD1"/>
                      </a:solidFill>
                      <a:prstDash val="solid"/>
                      <a:round/>
                      <a:headEnd type="none" w="med" len="med"/>
                      <a:tailEnd type="none" w="med" len="med"/>
                    </a:lnL>
                    <a:lnR w="7620" cap="flat" cmpd="sng" algn="ctr">
                      <a:solidFill>
                        <a:srgbClr val="00DFD1"/>
                      </a:solidFill>
                      <a:prstDash val="solid"/>
                      <a:round/>
                      <a:headEnd type="none" w="med" len="med"/>
                      <a:tailEnd type="none" w="med" len="med"/>
                    </a:lnR>
                    <a:lnT w="7620" cap="flat" cmpd="sng" algn="ctr">
                      <a:solidFill>
                        <a:srgbClr val="00DFD1"/>
                      </a:solidFill>
                      <a:prstDash val="solid"/>
                      <a:round/>
                      <a:headEnd type="none" w="med" len="med"/>
                      <a:tailEnd type="none" w="med" len="med"/>
                    </a:lnT>
                    <a:lnB w="7620" cap="flat" cmpd="sng" algn="ctr">
                      <a:solidFill>
                        <a:srgbClr val="40EDD1"/>
                      </a:solidFill>
                      <a:prstDash val="solid"/>
                      <a:round/>
                      <a:headEnd type="none" w="med" len="med"/>
                      <a:tailEnd type="none" w="med" len="med"/>
                    </a:lnB>
                    <a:solidFill>
                      <a:srgbClr val="FFFFFF"/>
                    </a:solidFill>
                  </a:tcPr>
                </a:tc>
                <a:extLst>
                  <a:ext uri="{0D108BD9-81ED-4DB2-BD59-A6C34878D82A}">
                    <a16:rowId xmlns:a16="http://schemas.microsoft.com/office/drawing/2014/main" val="2981440261"/>
                  </a:ext>
                </a:extLst>
              </a:tr>
              <a:tr h="183444">
                <a:tc>
                  <a:txBody>
                    <a:bodyPr/>
                    <a:lstStyle/>
                    <a:p>
                      <a:pPr algn="ctr" fontAlgn="base"/>
                      <a:r>
                        <a:rPr lang="zh-TW" altLang="en-US" sz="1600">
                          <a:effectLst/>
                          <a:latin typeface="CircleFont" panose="02010600010101010101" pitchFamily="2" charset="-122"/>
                          <a:ea typeface="CircleFont" panose="02010600010101010101" pitchFamily="2" charset="-122"/>
                        </a:rPr>
                        <a:t>周○○</a:t>
                      </a:r>
                    </a:p>
                  </a:txBody>
                  <a:tcPr marL="45861" marR="45861" marT="22931" marB="22931" anchor="ctr">
                    <a:lnL w="7620" cap="flat" cmpd="sng" algn="ctr">
                      <a:solidFill>
                        <a:srgbClr val="F0EED1"/>
                      </a:solidFill>
                      <a:prstDash val="solid"/>
                      <a:round/>
                      <a:headEnd type="none" w="med" len="med"/>
                      <a:tailEnd type="none" w="med" len="med"/>
                    </a:lnL>
                    <a:lnR w="12700" cap="flat" cmpd="sng" algn="ctr">
                      <a:solidFill>
                        <a:srgbClr val="40EDD1"/>
                      </a:solidFill>
                      <a:prstDash val="solid"/>
                      <a:round/>
                      <a:headEnd type="none" w="med" len="med"/>
                      <a:tailEnd type="none" w="med" len="med"/>
                    </a:lnR>
                    <a:lnT w="7620" cap="flat" cmpd="sng" algn="ctr">
                      <a:solidFill>
                        <a:srgbClr val="F0EED1"/>
                      </a:solidFill>
                      <a:prstDash val="solid"/>
                      <a:round/>
                      <a:headEnd type="none" w="med" len="med"/>
                      <a:tailEnd type="none" w="med" len="med"/>
                    </a:lnT>
                    <a:lnB w="7620" cap="flat" cmpd="sng" algn="ctr">
                      <a:solidFill>
                        <a:srgbClr val="40EED0"/>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就業</a:t>
                      </a:r>
                    </a:p>
                  </a:txBody>
                  <a:tcPr marL="45861" marR="45861" marT="22931" marB="22931" anchor="ctr">
                    <a:lnL w="12700" cap="flat" cmpd="sng" algn="ctr">
                      <a:solidFill>
                        <a:srgbClr val="40EDD1"/>
                      </a:solidFill>
                      <a:prstDash val="solid"/>
                      <a:round/>
                      <a:headEnd type="none" w="med" len="med"/>
                      <a:tailEnd type="none" w="med" len="med"/>
                    </a:lnL>
                    <a:lnR w="7620" cap="flat" cmpd="sng" algn="ctr">
                      <a:solidFill>
                        <a:srgbClr val="40EDD1"/>
                      </a:solidFill>
                      <a:prstDash val="solid"/>
                      <a:round/>
                      <a:headEnd type="none" w="med" len="med"/>
                      <a:tailEnd type="none" w="med" len="med"/>
                    </a:lnR>
                    <a:lnT w="7620" cap="flat" cmpd="sng" algn="ctr">
                      <a:solidFill>
                        <a:srgbClr val="40EDD1"/>
                      </a:solidFill>
                      <a:prstDash val="solid"/>
                      <a:round/>
                      <a:headEnd type="none" w="med" len="med"/>
                      <a:tailEnd type="none" w="med" len="med"/>
                    </a:lnT>
                    <a:lnB w="7620" cap="flat" cmpd="sng" algn="ctr">
                      <a:solidFill>
                        <a:srgbClr val="60E9D0"/>
                      </a:solidFill>
                      <a:prstDash val="solid"/>
                      <a:round/>
                      <a:headEnd type="none" w="med" len="med"/>
                      <a:tailEnd type="none" w="med" len="med"/>
                    </a:lnB>
                    <a:solidFill>
                      <a:srgbClr val="FFFFFF"/>
                    </a:solidFill>
                  </a:tcPr>
                </a:tc>
                <a:extLst>
                  <a:ext uri="{0D108BD9-81ED-4DB2-BD59-A6C34878D82A}">
                    <a16:rowId xmlns:a16="http://schemas.microsoft.com/office/drawing/2014/main" val="1222787414"/>
                  </a:ext>
                </a:extLst>
              </a:tr>
              <a:tr h="458611">
                <a:tc>
                  <a:txBody>
                    <a:bodyPr/>
                    <a:lstStyle/>
                    <a:p>
                      <a:pPr algn="ctr" fontAlgn="base"/>
                      <a:r>
                        <a:rPr lang="zh-TW" altLang="en-US" sz="1600">
                          <a:solidFill>
                            <a:srgbClr val="FF0000"/>
                          </a:solidFill>
                          <a:effectLst/>
                          <a:latin typeface="CircleFont" panose="02010600010101010101" pitchFamily="2" charset="-122"/>
                          <a:ea typeface="CircleFont" panose="02010600010101010101" pitchFamily="2" charset="-122"/>
                        </a:rPr>
                        <a:t>謝○○</a:t>
                      </a:r>
                    </a:p>
                  </a:txBody>
                  <a:tcPr marL="45861" marR="45861" marT="22931" marB="22931" anchor="ctr">
                    <a:lnL w="7620" cap="flat" cmpd="sng" algn="ctr">
                      <a:solidFill>
                        <a:srgbClr val="40EED0"/>
                      </a:solidFill>
                      <a:prstDash val="solid"/>
                      <a:round/>
                      <a:headEnd type="none" w="med" len="med"/>
                      <a:tailEnd type="none" w="med" len="med"/>
                    </a:lnL>
                    <a:lnR w="12700" cap="flat" cmpd="sng" algn="ctr">
                      <a:solidFill>
                        <a:srgbClr val="60E9D0"/>
                      </a:solidFill>
                      <a:prstDash val="solid"/>
                      <a:round/>
                      <a:headEnd type="none" w="med" len="med"/>
                      <a:tailEnd type="none" w="med" len="med"/>
                    </a:lnR>
                    <a:lnT w="7620" cap="flat" cmpd="sng" algn="ctr">
                      <a:solidFill>
                        <a:srgbClr val="40EED0"/>
                      </a:solidFill>
                      <a:prstDash val="solid"/>
                      <a:round/>
                      <a:headEnd type="none" w="med" len="med"/>
                      <a:tailEnd type="none" w="med" len="med"/>
                    </a:lnT>
                    <a:lnB w="7620" cap="flat" cmpd="sng" algn="ctr">
                      <a:solidFill>
                        <a:srgbClr val="F0E3D0"/>
                      </a:solidFill>
                      <a:prstDash val="solid"/>
                      <a:round/>
                      <a:headEnd type="none" w="med" len="med"/>
                      <a:tailEnd type="none" w="med" len="med"/>
                    </a:lnB>
                    <a:solidFill>
                      <a:srgbClr val="FFFFFF"/>
                    </a:solidFill>
                  </a:tcPr>
                </a:tc>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研究所 </a:t>
                      </a:r>
                      <a:r>
                        <a:rPr lang="en-US" altLang="zh-TW" sz="1600" dirty="0">
                          <a:solidFill>
                            <a:srgbClr val="FF0000"/>
                          </a:solidFill>
                          <a:effectLst/>
                          <a:latin typeface="CircleFont" panose="02010600010101010101" pitchFamily="2" charset="-122"/>
                          <a:ea typeface="CircleFont" panose="02010600010101010101" pitchFamily="2" charset="-122"/>
                        </a:rPr>
                        <a:t>(</a:t>
                      </a:r>
                      <a:r>
                        <a:rPr lang="zh-TW" altLang="en-US" sz="1600" dirty="0">
                          <a:solidFill>
                            <a:srgbClr val="FF0000"/>
                          </a:solidFill>
                          <a:effectLst/>
                          <a:latin typeface="CircleFont" panose="02010600010101010101" pitchFamily="2" charset="-122"/>
                          <a:ea typeface="CircleFont" panose="02010600010101010101" pitchFamily="2" charset="-122"/>
                        </a:rPr>
                        <a:t>丹麥工大 永續能源工程碩士學程</a:t>
                      </a:r>
                      <a:r>
                        <a:rPr lang="en-US" altLang="zh-TW" sz="1600" dirty="0">
                          <a:solidFill>
                            <a:srgbClr val="FF0000"/>
                          </a:solidFill>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60E9D0"/>
                      </a:solidFill>
                      <a:prstDash val="solid"/>
                      <a:round/>
                      <a:headEnd type="none" w="med" len="med"/>
                      <a:tailEnd type="none" w="med" len="med"/>
                    </a:lnL>
                    <a:lnR w="7620" cap="flat" cmpd="sng" algn="ctr">
                      <a:solidFill>
                        <a:srgbClr val="60E9D0"/>
                      </a:solidFill>
                      <a:prstDash val="solid"/>
                      <a:round/>
                      <a:headEnd type="none" w="med" len="med"/>
                      <a:tailEnd type="none" w="med" len="med"/>
                    </a:lnR>
                    <a:lnT w="7620" cap="flat" cmpd="sng" algn="ctr">
                      <a:solidFill>
                        <a:srgbClr val="60E9D0"/>
                      </a:solidFill>
                      <a:prstDash val="solid"/>
                      <a:round/>
                      <a:headEnd type="none" w="med" len="med"/>
                      <a:tailEnd type="none" w="med" len="med"/>
                    </a:lnT>
                    <a:lnB w="7620" cap="flat" cmpd="sng" algn="ctr">
                      <a:solidFill>
                        <a:srgbClr val="F0E3D0"/>
                      </a:solidFill>
                      <a:prstDash val="solid"/>
                      <a:round/>
                      <a:headEnd type="none" w="med" len="med"/>
                      <a:tailEnd type="none" w="med" len="med"/>
                    </a:lnB>
                    <a:solidFill>
                      <a:srgbClr val="FFFFFF"/>
                    </a:solidFill>
                  </a:tcPr>
                </a:tc>
                <a:extLst>
                  <a:ext uri="{0D108BD9-81ED-4DB2-BD59-A6C34878D82A}">
                    <a16:rowId xmlns:a16="http://schemas.microsoft.com/office/drawing/2014/main" val="2853584691"/>
                  </a:ext>
                </a:extLst>
              </a:tr>
              <a:tr h="183444">
                <a:tc>
                  <a:txBody>
                    <a:bodyPr/>
                    <a:lstStyle/>
                    <a:p>
                      <a:pPr algn="ctr" fontAlgn="base"/>
                      <a:r>
                        <a:rPr lang="zh-TW" altLang="en-US" sz="1600">
                          <a:effectLst/>
                          <a:latin typeface="CircleFont" panose="02010600010101010101" pitchFamily="2" charset="-122"/>
                          <a:ea typeface="CircleFont" panose="02010600010101010101" pitchFamily="2" charset="-122"/>
                        </a:rPr>
                        <a:t>李○○</a:t>
                      </a:r>
                    </a:p>
                  </a:txBody>
                  <a:tcPr marL="45861" marR="45861" marT="22931" marB="22931" anchor="ctr">
                    <a:lnL w="7620" cap="flat" cmpd="sng" algn="ctr">
                      <a:solidFill>
                        <a:srgbClr val="F0E3D0"/>
                      </a:solidFill>
                      <a:prstDash val="solid"/>
                      <a:round/>
                      <a:headEnd type="none" w="med" len="med"/>
                      <a:tailEnd type="none" w="med" len="med"/>
                    </a:lnL>
                    <a:lnR w="12700" cap="flat" cmpd="sng" algn="ctr">
                      <a:solidFill>
                        <a:srgbClr val="F0E3D0"/>
                      </a:solidFill>
                      <a:prstDash val="solid"/>
                      <a:round/>
                      <a:headEnd type="none" w="med" len="med"/>
                      <a:tailEnd type="none" w="med" len="med"/>
                    </a:lnR>
                    <a:lnT w="7620" cap="flat" cmpd="sng" algn="ctr">
                      <a:solidFill>
                        <a:srgbClr val="F0E3D0"/>
                      </a:solidFill>
                      <a:prstDash val="solid"/>
                      <a:round/>
                      <a:headEnd type="none" w="med" len="med"/>
                      <a:tailEnd type="none" w="med" len="med"/>
                    </a:lnT>
                    <a:lnB w="7620" cap="flat" cmpd="sng" algn="ctr">
                      <a:solidFill>
                        <a:srgbClr val="F0E3D0"/>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備考公職</a:t>
                      </a:r>
                    </a:p>
                  </a:txBody>
                  <a:tcPr marL="45861" marR="45861" marT="22931" marB="22931" anchor="ctr">
                    <a:lnL w="12700" cap="flat" cmpd="sng" algn="ctr">
                      <a:solidFill>
                        <a:srgbClr val="F0E3D0"/>
                      </a:solidFill>
                      <a:prstDash val="solid"/>
                      <a:round/>
                      <a:headEnd type="none" w="med" len="med"/>
                      <a:tailEnd type="none" w="med" len="med"/>
                    </a:lnL>
                    <a:lnR w="7620" cap="flat" cmpd="sng" algn="ctr">
                      <a:solidFill>
                        <a:srgbClr val="F0E3D0"/>
                      </a:solidFill>
                      <a:prstDash val="solid"/>
                      <a:round/>
                      <a:headEnd type="none" w="med" len="med"/>
                      <a:tailEnd type="none" w="med" len="med"/>
                    </a:lnR>
                    <a:lnT w="7620" cap="flat" cmpd="sng" algn="ctr">
                      <a:solidFill>
                        <a:srgbClr val="F0E3D0"/>
                      </a:solidFill>
                      <a:prstDash val="solid"/>
                      <a:round/>
                      <a:headEnd type="none" w="med" len="med"/>
                      <a:tailEnd type="none" w="med" len="med"/>
                    </a:lnT>
                    <a:lnB w="7620" cap="flat" cmpd="sng" algn="ctr">
                      <a:solidFill>
                        <a:srgbClr val="F0E9D0"/>
                      </a:solidFill>
                      <a:prstDash val="solid"/>
                      <a:round/>
                      <a:headEnd type="none" w="med" len="med"/>
                      <a:tailEnd type="none" w="med" len="med"/>
                    </a:lnB>
                    <a:solidFill>
                      <a:srgbClr val="FFFFFF"/>
                    </a:solidFill>
                  </a:tcPr>
                </a:tc>
                <a:extLst>
                  <a:ext uri="{0D108BD9-81ED-4DB2-BD59-A6C34878D82A}">
                    <a16:rowId xmlns:a16="http://schemas.microsoft.com/office/drawing/2014/main" val="714497926"/>
                  </a:ext>
                </a:extLst>
              </a:tr>
              <a:tr h="321028">
                <a:tc>
                  <a:txBody>
                    <a:bodyPr/>
                    <a:lstStyle/>
                    <a:p>
                      <a:pPr algn="ctr" fontAlgn="base"/>
                      <a:r>
                        <a:rPr lang="zh-TW" altLang="en-US" sz="1600">
                          <a:effectLst/>
                          <a:latin typeface="CircleFont" panose="02010600010101010101" pitchFamily="2" charset="-122"/>
                          <a:ea typeface="CircleFont" panose="02010600010101010101" pitchFamily="2" charset="-122"/>
                        </a:rPr>
                        <a:t>朱○○</a:t>
                      </a:r>
                    </a:p>
                  </a:txBody>
                  <a:tcPr marL="45861" marR="45861" marT="22931" marB="22931" anchor="ctr">
                    <a:lnL w="7620" cap="flat" cmpd="sng" algn="ctr">
                      <a:solidFill>
                        <a:srgbClr val="F0E3D0"/>
                      </a:solidFill>
                      <a:prstDash val="solid"/>
                      <a:round/>
                      <a:headEnd type="none" w="med" len="med"/>
                      <a:tailEnd type="none" w="med" len="med"/>
                    </a:lnL>
                    <a:lnR w="12700" cap="flat" cmpd="sng" algn="ctr">
                      <a:solidFill>
                        <a:srgbClr val="F0E9D0"/>
                      </a:solidFill>
                      <a:prstDash val="solid"/>
                      <a:round/>
                      <a:headEnd type="none" w="med" len="med"/>
                      <a:tailEnd type="none" w="med" len="med"/>
                    </a:lnR>
                    <a:lnT w="7620" cap="flat" cmpd="sng" algn="ctr">
                      <a:solidFill>
                        <a:srgbClr val="F0E3D0"/>
                      </a:solidFill>
                      <a:prstDash val="solid"/>
                      <a:round/>
                      <a:headEnd type="none" w="med" len="med"/>
                      <a:tailEnd type="none" w="med" len="med"/>
                    </a:lnT>
                    <a:lnB w="7620" cap="flat" cmpd="sng" algn="ctr">
                      <a:solidFill>
                        <a:srgbClr val="F0E3D0"/>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研究所 </a:t>
                      </a:r>
                      <a:r>
                        <a:rPr lang="en-US" altLang="zh-TW" sz="1600" dirty="0">
                          <a:effectLst/>
                          <a:latin typeface="CircleFont" panose="02010600010101010101" pitchFamily="2" charset="-122"/>
                          <a:ea typeface="CircleFont" panose="02010600010101010101" pitchFamily="2" charset="-122"/>
                        </a:rPr>
                        <a:t>(</a:t>
                      </a:r>
                      <a:r>
                        <a:rPr lang="zh-TW" altLang="en-US" sz="1600" dirty="0">
                          <a:effectLst/>
                          <a:latin typeface="CircleFont" panose="02010600010101010101" pitchFamily="2" charset="-122"/>
                          <a:ea typeface="CircleFont" panose="02010600010101010101" pitchFamily="2" charset="-122"/>
                        </a:rPr>
                        <a:t>中興電機所</a:t>
                      </a:r>
                      <a:r>
                        <a:rPr lang="en-US" altLang="zh-TW" sz="1600" dirty="0">
                          <a:effectLst/>
                          <a:latin typeface="CircleFont" panose="02010600010101010101" pitchFamily="2" charset="-122"/>
                          <a:ea typeface="CircleFont" panose="02010600010101010101" pitchFamily="2" charset="-122"/>
                        </a:rPr>
                        <a:t>)</a:t>
                      </a:r>
                    </a:p>
                  </a:txBody>
                  <a:tcPr marL="45861" marR="45861" marT="22931" marB="22931" anchor="ctr">
                    <a:lnL w="12700" cap="flat" cmpd="sng" algn="ctr">
                      <a:solidFill>
                        <a:srgbClr val="F0E9D0"/>
                      </a:solidFill>
                      <a:prstDash val="solid"/>
                      <a:round/>
                      <a:headEnd type="none" w="med" len="med"/>
                      <a:tailEnd type="none" w="med" len="med"/>
                    </a:lnL>
                    <a:lnR w="7620" cap="flat" cmpd="sng" algn="ctr">
                      <a:solidFill>
                        <a:srgbClr val="F0E9D0"/>
                      </a:solidFill>
                      <a:prstDash val="solid"/>
                      <a:round/>
                      <a:headEnd type="none" w="med" len="med"/>
                      <a:tailEnd type="none" w="med" len="med"/>
                    </a:lnR>
                    <a:lnT w="7620" cap="flat" cmpd="sng" algn="ctr">
                      <a:solidFill>
                        <a:srgbClr val="F0E9D0"/>
                      </a:solidFill>
                      <a:prstDash val="solid"/>
                      <a:round/>
                      <a:headEnd type="none" w="med" len="med"/>
                      <a:tailEnd type="none" w="med" len="med"/>
                    </a:lnT>
                    <a:lnB w="7620" cap="flat" cmpd="sng" algn="ctr">
                      <a:solidFill>
                        <a:srgbClr val="F0E9D0"/>
                      </a:solidFill>
                      <a:prstDash val="solid"/>
                      <a:round/>
                      <a:headEnd type="none" w="med" len="med"/>
                      <a:tailEnd type="none" w="med" len="med"/>
                    </a:lnB>
                    <a:solidFill>
                      <a:srgbClr val="FFFFFF"/>
                    </a:solidFill>
                  </a:tcPr>
                </a:tc>
                <a:extLst>
                  <a:ext uri="{0D108BD9-81ED-4DB2-BD59-A6C34878D82A}">
                    <a16:rowId xmlns:a16="http://schemas.microsoft.com/office/drawing/2014/main" val="4115440300"/>
                  </a:ext>
                </a:extLst>
              </a:tr>
            </a:tbl>
          </a:graphicData>
        </a:graphic>
      </p:graphicFrame>
      <p:graphicFrame>
        <p:nvGraphicFramePr>
          <p:cNvPr id="8" name="表格 7">
            <a:extLst>
              <a:ext uri="{FF2B5EF4-FFF2-40B4-BE49-F238E27FC236}">
                <a16:creationId xmlns:a16="http://schemas.microsoft.com/office/drawing/2014/main" id="{4C1A3890-94F7-4A83-9145-3A239867A19E}"/>
              </a:ext>
            </a:extLst>
          </p:cNvPr>
          <p:cNvGraphicFramePr>
            <a:graphicFrameLocks noGrp="1"/>
          </p:cNvGraphicFramePr>
          <p:nvPr>
            <p:extLst>
              <p:ext uri="{D42A27DB-BD31-4B8C-83A1-F6EECF244321}">
                <p14:modId xmlns:p14="http://schemas.microsoft.com/office/powerpoint/2010/main" val="3439274826"/>
              </p:ext>
            </p:extLst>
          </p:nvPr>
        </p:nvGraphicFramePr>
        <p:xfrm>
          <a:off x="4788024" y="1010064"/>
          <a:ext cx="4048001" cy="5776019"/>
        </p:xfrm>
        <a:graphic>
          <a:graphicData uri="http://schemas.openxmlformats.org/drawingml/2006/table">
            <a:tbl>
              <a:tblPr/>
              <a:tblGrid>
                <a:gridCol w="1101123">
                  <a:extLst>
                    <a:ext uri="{9D8B030D-6E8A-4147-A177-3AD203B41FA5}">
                      <a16:colId xmlns:a16="http://schemas.microsoft.com/office/drawing/2014/main" val="1031193709"/>
                    </a:ext>
                  </a:extLst>
                </a:gridCol>
                <a:gridCol w="2946878">
                  <a:extLst>
                    <a:ext uri="{9D8B030D-6E8A-4147-A177-3AD203B41FA5}">
                      <a16:colId xmlns:a16="http://schemas.microsoft.com/office/drawing/2014/main" val="2130453301"/>
                    </a:ext>
                  </a:extLst>
                </a:gridCol>
              </a:tblGrid>
              <a:tr h="303607">
                <a:tc>
                  <a:txBody>
                    <a:bodyPr/>
                    <a:lstStyle/>
                    <a:p>
                      <a:pPr algn="ctr" fontAlgn="base"/>
                      <a:r>
                        <a:rPr lang="zh-TW" altLang="en-US" sz="1600" dirty="0">
                          <a:effectLst/>
                          <a:latin typeface="CircleFont" panose="02010600010101010101" pitchFamily="2" charset="-122"/>
                          <a:ea typeface="CircleFont" panose="02010600010101010101" pitchFamily="2" charset="-122"/>
                        </a:rPr>
                        <a:t>賴○○</a:t>
                      </a:r>
                    </a:p>
                  </a:txBody>
                  <a:tcPr marL="57593" marR="57593" marT="28797" marB="28797" anchor="ctr">
                    <a:lnL w="7620" cap="flat" cmpd="sng" algn="ctr">
                      <a:solidFill>
                        <a:srgbClr val="60EB03"/>
                      </a:solidFill>
                      <a:prstDash val="solid"/>
                      <a:round/>
                      <a:headEnd type="none" w="med" len="med"/>
                      <a:tailEnd type="none" w="med" len="med"/>
                    </a:lnL>
                    <a:lnR w="12700" cap="flat" cmpd="sng" algn="ctr">
                      <a:solidFill>
                        <a:srgbClr val="00F403"/>
                      </a:solidFill>
                      <a:prstDash val="solid"/>
                      <a:round/>
                      <a:headEnd type="none" w="med" len="med"/>
                      <a:tailEnd type="none" w="med" len="med"/>
                    </a:lnR>
                    <a:lnT w="7620" cap="flat" cmpd="sng" algn="ctr">
                      <a:solidFill>
                        <a:srgbClr val="60EB03"/>
                      </a:solidFill>
                      <a:prstDash val="solid"/>
                      <a:round/>
                      <a:headEnd type="none" w="med" len="med"/>
                      <a:tailEnd type="none" w="med" len="med"/>
                    </a:lnT>
                    <a:lnB w="7620" cap="flat" cmpd="sng" algn="ctr">
                      <a:solidFill>
                        <a:srgbClr val="30FD03"/>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00F403"/>
                      </a:solidFill>
                      <a:prstDash val="solid"/>
                      <a:round/>
                      <a:headEnd type="none" w="med" len="med"/>
                      <a:tailEnd type="none" w="med" len="med"/>
                    </a:lnL>
                    <a:lnR w="7620" cap="flat" cmpd="sng" algn="ctr">
                      <a:solidFill>
                        <a:srgbClr val="00F403"/>
                      </a:solidFill>
                      <a:prstDash val="solid"/>
                      <a:round/>
                      <a:headEnd type="none" w="med" len="med"/>
                      <a:tailEnd type="none" w="med" len="med"/>
                    </a:lnR>
                    <a:lnT w="7620" cap="flat" cmpd="sng" algn="ctr">
                      <a:solidFill>
                        <a:srgbClr val="00F403"/>
                      </a:solidFill>
                      <a:prstDash val="solid"/>
                      <a:round/>
                      <a:headEnd type="none" w="med" len="med"/>
                      <a:tailEnd type="none" w="med" len="med"/>
                    </a:lnT>
                    <a:lnB w="7620" cap="flat" cmpd="sng" algn="ctr">
                      <a:solidFill>
                        <a:srgbClr val="80FB03"/>
                      </a:solidFill>
                      <a:prstDash val="solid"/>
                      <a:round/>
                      <a:headEnd type="none" w="med" len="med"/>
                      <a:tailEnd type="none" w="med" len="med"/>
                    </a:lnB>
                    <a:solidFill>
                      <a:srgbClr val="FFFFFF"/>
                    </a:solidFill>
                  </a:tcPr>
                </a:tc>
                <a:extLst>
                  <a:ext uri="{0D108BD9-81ED-4DB2-BD59-A6C34878D82A}">
                    <a16:rowId xmlns:a16="http://schemas.microsoft.com/office/drawing/2014/main" val="510280199"/>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余○○</a:t>
                      </a:r>
                    </a:p>
                  </a:txBody>
                  <a:tcPr marL="57593" marR="57593" marT="28797" marB="28797" anchor="ctr">
                    <a:lnL w="7620" cap="flat" cmpd="sng" algn="ctr">
                      <a:solidFill>
                        <a:srgbClr val="30FD03"/>
                      </a:solidFill>
                      <a:prstDash val="solid"/>
                      <a:round/>
                      <a:headEnd type="none" w="med" len="med"/>
                      <a:tailEnd type="none" w="med" len="med"/>
                    </a:lnL>
                    <a:lnR w="12700" cap="flat" cmpd="sng" algn="ctr">
                      <a:solidFill>
                        <a:srgbClr val="80FB03"/>
                      </a:solidFill>
                      <a:prstDash val="solid"/>
                      <a:round/>
                      <a:headEnd type="none" w="med" len="med"/>
                      <a:tailEnd type="none" w="med" len="med"/>
                    </a:lnR>
                    <a:lnT w="7620" cap="flat" cmpd="sng" algn="ctr">
                      <a:solidFill>
                        <a:srgbClr val="30FD03"/>
                      </a:solidFill>
                      <a:prstDash val="solid"/>
                      <a:round/>
                      <a:headEnd type="none" w="med" len="med"/>
                      <a:tailEnd type="none" w="med" len="med"/>
                    </a:lnT>
                    <a:lnB w="7620" cap="flat" cmpd="sng" algn="ctr">
                      <a:solidFill>
                        <a:srgbClr val="C0F703"/>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日本就業</a:t>
                      </a:r>
                    </a:p>
                  </a:txBody>
                  <a:tcPr marL="57593" marR="57593" marT="28797" marB="28797" anchor="ctr">
                    <a:lnL w="12700" cap="flat" cmpd="sng" algn="ctr">
                      <a:solidFill>
                        <a:srgbClr val="80FB03"/>
                      </a:solidFill>
                      <a:prstDash val="solid"/>
                      <a:round/>
                      <a:headEnd type="none" w="med" len="med"/>
                      <a:tailEnd type="none" w="med" len="med"/>
                    </a:lnL>
                    <a:lnR w="7620" cap="flat" cmpd="sng" algn="ctr">
                      <a:solidFill>
                        <a:srgbClr val="80FB03"/>
                      </a:solidFill>
                      <a:prstDash val="solid"/>
                      <a:round/>
                      <a:headEnd type="none" w="med" len="med"/>
                      <a:tailEnd type="none" w="med" len="med"/>
                    </a:lnR>
                    <a:lnT w="7620" cap="flat" cmpd="sng" algn="ctr">
                      <a:solidFill>
                        <a:srgbClr val="80FB03"/>
                      </a:solidFill>
                      <a:prstDash val="solid"/>
                      <a:round/>
                      <a:headEnd type="none" w="med" len="med"/>
                      <a:tailEnd type="none" w="med" len="med"/>
                    </a:lnT>
                    <a:lnB w="7620" cap="flat" cmpd="sng" algn="ctr">
                      <a:solidFill>
                        <a:srgbClr val="80F503"/>
                      </a:solidFill>
                      <a:prstDash val="solid"/>
                      <a:round/>
                      <a:headEnd type="none" w="med" len="med"/>
                      <a:tailEnd type="none" w="med" len="med"/>
                    </a:lnB>
                    <a:solidFill>
                      <a:srgbClr val="FFFFFF"/>
                    </a:solidFill>
                  </a:tcPr>
                </a:tc>
                <a:extLst>
                  <a:ext uri="{0D108BD9-81ED-4DB2-BD59-A6C34878D82A}">
                    <a16:rowId xmlns:a16="http://schemas.microsoft.com/office/drawing/2014/main" val="1580921010"/>
                  </a:ext>
                </a:extLst>
              </a:tr>
              <a:tr h="406057">
                <a:tc>
                  <a:txBody>
                    <a:bodyPr/>
                    <a:lstStyle/>
                    <a:p>
                      <a:pPr algn="ctr" fontAlgn="base"/>
                      <a:r>
                        <a:rPr lang="zh-TW" altLang="en-US" sz="1600">
                          <a:solidFill>
                            <a:srgbClr val="FF0000"/>
                          </a:solidFill>
                          <a:effectLst/>
                          <a:latin typeface="CircleFont" panose="02010600010101010101" pitchFamily="2" charset="-122"/>
                          <a:ea typeface="CircleFont" panose="02010600010101010101" pitchFamily="2" charset="-122"/>
                        </a:rPr>
                        <a:t>林○○</a:t>
                      </a:r>
                    </a:p>
                  </a:txBody>
                  <a:tcPr marL="57593" marR="57593" marT="28797" marB="28797" anchor="ctr">
                    <a:lnL w="7620" cap="flat" cmpd="sng" algn="ctr">
                      <a:solidFill>
                        <a:srgbClr val="C0F703"/>
                      </a:solidFill>
                      <a:prstDash val="solid"/>
                      <a:round/>
                      <a:headEnd type="none" w="med" len="med"/>
                      <a:tailEnd type="none" w="med" len="med"/>
                    </a:lnL>
                    <a:lnR w="12700" cap="flat" cmpd="sng" algn="ctr">
                      <a:solidFill>
                        <a:srgbClr val="80F503"/>
                      </a:solidFill>
                      <a:prstDash val="solid"/>
                      <a:round/>
                      <a:headEnd type="none" w="med" len="med"/>
                      <a:tailEnd type="none" w="med" len="med"/>
                    </a:lnR>
                    <a:lnT w="7620" cap="flat" cmpd="sng" algn="ctr">
                      <a:solidFill>
                        <a:srgbClr val="C0F703"/>
                      </a:solidFill>
                      <a:prstDash val="solid"/>
                      <a:round/>
                      <a:headEnd type="none" w="med" len="med"/>
                      <a:tailEnd type="none" w="med" len="med"/>
                    </a:lnT>
                    <a:lnB w="7620" cap="flat" cmpd="sng" algn="ctr">
                      <a:solidFill>
                        <a:srgbClr val="E0FE03"/>
                      </a:solidFill>
                      <a:prstDash val="solid"/>
                      <a:round/>
                      <a:headEnd type="none" w="med" len="med"/>
                      <a:tailEnd type="none" w="med" len="med"/>
                    </a:lnB>
                    <a:solidFill>
                      <a:srgbClr val="FFFFFF"/>
                    </a:solidFill>
                  </a:tcPr>
                </a:tc>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研究所 </a:t>
                      </a:r>
                      <a:r>
                        <a:rPr lang="en-US" altLang="zh-TW" sz="1600" dirty="0">
                          <a:solidFill>
                            <a:srgbClr val="FF0000"/>
                          </a:solidFill>
                          <a:effectLst/>
                          <a:latin typeface="CircleFont" panose="02010600010101010101" pitchFamily="2" charset="-122"/>
                          <a:ea typeface="CircleFont" panose="02010600010101010101" pitchFamily="2" charset="-122"/>
                        </a:rPr>
                        <a:t>(</a:t>
                      </a:r>
                      <a:r>
                        <a:rPr lang="zh-TW" altLang="en-US" sz="1600" dirty="0">
                          <a:solidFill>
                            <a:srgbClr val="FF0000"/>
                          </a:solidFill>
                          <a:effectLst/>
                          <a:latin typeface="CircleFont" panose="02010600010101010101" pitchFamily="2" charset="-122"/>
                          <a:ea typeface="CircleFont" panose="02010600010101010101" pitchFamily="2" charset="-122"/>
                        </a:rPr>
                        <a:t>交大資工所</a:t>
                      </a:r>
                      <a:r>
                        <a:rPr lang="en-US" altLang="zh-TW" sz="1600" dirty="0">
                          <a:solidFill>
                            <a:srgbClr val="FF0000"/>
                          </a:solidFill>
                          <a:effectLst/>
                          <a:latin typeface="CircleFont" panose="02010600010101010101" pitchFamily="2" charset="-122"/>
                          <a:ea typeface="CircleFont" panose="02010600010101010101" pitchFamily="2" charset="-122"/>
                        </a:rPr>
                        <a:t>)</a:t>
                      </a:r>
                    </a:p>
                  </a:txBody>
                  <a:tcPr marL="57593" marR="57593" marT="28797" marB="28797" anchor="ctr">
                    <a:lnL w="12700" cap="flat" cmpd="sng" algn="ctr">
                      <a:solidFill>
                        <a:srgbClr val="80F503"/>
                      </a:solidFill>
                      <a:prstDash val="solid"/>
                      <a:round/>
                      <a:headEnd type="none" w="med" len="med"/>
                      <a:tailEnd type="none" w="med" len="med"/>
                    </a:lnL>
                    <a:lnR w="7620" cap="flat" cmpd="sng" algn="ctr">
                      <a:solidFill>
                        <a:srgbClr val="80F503"/>
                      </a:solidFill>
                      <a:prstDash val="solid"/>
                      <a:round/>
                      <a:headEnd type="none" w="med" len="med"/>
                      <a:tailEnd type="none" w="med" len="med"/>
                    </a:lnR>
                    <a:lnT w="7620" cap="flat" cmpd="sng" algn="ctr">
                      <a:solidFill>
                        <a:srgbClr val="80F503"/>
                      </a:solidFill>
                      <a:prstDash val="solid"/>
                      <a:round/>
                      <a:headEnd type="none" w="med" len="med"/>
                      <a:tailEnd type="none" w="med" len="med"/>
                    </a:lnT>
                    <a:lnB w="7620" cap="flat" cmpd="sng" algn="ctr">
                      <a:solidFill>
                        <a:srgbClr val="E00104"/>
                      </a:solidFill>
                      <a:prstDash val="solid"/>
                      <a:round/>
                      <a:headEnd type="none" w="med" len="med"/>
                      <a:tailEnd type="none" w="med" len="med"/>
                    </a:lnB>
                    <a:solidFill>
                      <a:srgbClr val="FFFFFF"/>
                    </a:solidFill>
                  </a:tcPr>
                </a:tc>
                <a:extLst>
                  <a:ext uri="{0D108BD9-81ED-4DB2-BD59-A6C34878D82A}">
                    <a16:rowId xmlns:a16="http://schemas.microsoft.com/office/drawing/2014/main" val="2414184491"/>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謝○○</a:t>
                      </a:r>
                    </a:p>
                  </a:txBody>
                  <a:tcPr marL="57593" marR="57593" marT="28797" marB="28797" anchor="ctr">
                    <a:lnL w="7620" cap="flat" cmpd="sng" algn="ctr">
                      <a:solidFill>
                        <a:srgbClr val="E0FE03"/>
                      </a:solidFill>
                      <a:prstDash val="solid"/>
                      <a:round/>
                      <a:headEnd type="none" w="med" len="med"/>
                      <a:tailEnd type="none" w="med" len="med"/>
                    </a:lnL>
                    <a:lnR w="12700" cap="flat" cmpd="sng" algn="ctr">
                      <a:solidFill>
                        <a:srgbClr val="E00104"/>
                      </a:solidFill>
                      <a:prstDash val="solid"/>
                      <a:round/>
                      <a:headEnd type="none" w="med" len="med"/>
                      <a:tailEnd type="none" w="med" len="med"/>
                    </a:lnR>
                    <a:lnT w="7620" cap="flat" cmpd="sng" algn="ctr">
                      <a:solidFill>
                        <a:srgbClr val="E0FE03"/>
                      </a:solidFill>
                      <a:prstDash val="solid"/>
                      <a:round/>
                      <a:headEnd type="none" w="med" len="med"/>
                      <a:tailEnd type="none" w="med" len="med"/>
                    </a:lnT>
                    <a:lnB w="7620" cap="flat" cmpd="sng" algn="ctr">
                      <a:solidFill>
                        <a:srgbClr val="0009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E00104"/>
                      </a:solidFill>
                      <a:prstDash val="solid"/>
                      <a:round/>
                      <a:headEnd type="none" w="med" len="med"/>
                      <a:tailEnd type="none" w="med" len="med"/>
                    </a:lnL>
                    <a:lnR w="7620" cap="flat" cmpd="sng" algn="ctr">
                      <a:solidFill>
                        <a:srgbClr val="E00104"/>
                      </a:solidFill>
                      <a:prstDash val="solid"/>
                      <a:round/>
                      <a:headEnd type="none" w="med" len="med"/>
                      <a:tailEnd type="none" w="med" len="med"/>
                    </a:lnR>
                    <a:lnT w="7620" cap="flat" cmpd="sng" algn="ctr">
                      <a:solidFill>
                        <a:srgbClr val="E00104"/>
                      </a:solidFill>
                      <a:prstDash val="solid"/>
                      <a:round/>
                      <a:headEnd type="none" w="med" len="med"/>
                      <a:tailEnd type="none" w="med" len="med"/>
                    </a:lnT>
                    <a:lnB w="7620" cap="flat" cmpd="sng" algn="ctr">
                      <a:solidFill>
                        <a:srgbClr val="A0FF03"/>
                      </a:solidFill>
                      <a:prstDash val="solid"/>
                      <a:round/>
                      <a:headEnd type="none" w="med" len="med"/>
                      <a:tailEnd type="none" w="med" len="med"/>
                    </a:lnB>
                    <a:solidFill>
                      <a:srgbClr val="FFFFFF"/>
                    </a:solidFill>
                  </a:tcPr>
                </a:tc>
                <a:extLst>
                  <a:ext uri="{0D108BD9-81ED-4DB2-BD59-A6C34878D82A}">
                    <a16:rowId xmlns:a16="http://schemas.microsoft.com/office/drawing/2014/main" val="2404928614"/>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陳○○</a:t>
                      </a:r>
                    </a:p>
                  </a:txBody>
                  <a:tcPr marL="57593" marR="57593" marT="28797" marB="28797" anchor="ctr">
                    <a:lnL w="7620" cap="flat" cmpd="sng" algn="ctr">
                      <a:solidFill>
                        <a:srgbClr val="000904"/>
                      </a:solidFill>
                      <a:prstDash val="solid"/>
                      <a:round/>
                      <a:headEnd type="none" w="med" len="med"/>
                      <a:tailEnd type="none" w="med" len="med"/>
                    </a:lnL>
                    <a:lnR w="12700" cap="flat" cmpd="sng" algn="ctr">
                      <a:solidFill>
                        <a:srgbClr val="A0FF03"/>
                      </a:solidFill>
                      <a:prstDash val="solid"/>
                      <a:round/>
                      <a:headEnd type="none" w="med" len="med"/>
                      <a:tailEnd type="none" w="med" len="med"/>
                    </a:lnR>
                    <a:lnT w="7620" cap="flat" cmpd="sng" algn="ctr">
                      <a:solidFill>
                        <a:srgbClr val="000904"/>
                      </a:solidFill>
                      <a:prstDash val="solid"/>
                      <a:round/>
                      <a:headEnd type="none" w="med" len="med"/>
                      <a:tailEnd type="none" w="med" len="med"/>
                    </a:lnT>
                    <a:lnB w="7620" cap="flat" cmpd="sng" algn="ctr">
                      <a:solidFill>
                        <a:srgbClr val="50FE03"/>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A0FF03"/>
                      </a:solidFill>
                      <a:prstDash val="solid"/>
                      <a:round/>
                      <a:headEnd type="none" w="med" len="med"/>
                      <a:tailEnd type="none" w="med" len="med"/>
                    </a:lnL>
                    <a:lnR w="7620" cap="flat" cmpd="sng" algn="ctr">
                      <a:solidFill>
                        <a:srgbClr val="A0FF03"/>
                      </a:solidFill>
                      <a:prstDash val="solid"/>
                      <a:round/>
                      <a:headEnd type="none" w="med" len="med"/>
                      <a:tailEnd type="none" w="med" len="med"/>
                    </a:lnR>
                    <a:lnT w="7620" cap="flat" cmpd="sng" algn="ctr">
                      <a:solidFill>
                        <a:srgbClr val="A0FF03"/>
                      </a:solidFill>
                      <a:prstDash val="solid"/>
                      <a:round/>
                      <a:headEnd type="none" w="med" len="med"/>
                      <a:tailEnd type="none" w="med" len="med"/>
                    </a:lnT>
                    <a:lnB w="7620" cap="flat" cmpd="sng" algn="ctr">
                      <a:solidFill>
                        <a:srgbClr val="C00604"/>
                      </a:solidFill>
                      <a:prstDash val="solid"/>
                      <a:round/>
                      <a:headEnd type="none" w="med" len="med"/>
                      <a:tailEnd type="none" w="med" len="med"/>
                    </a:lnB>
                    <a:solidFill>
                      <a:srgbClr val="FFFFFF"/>
                    </a:solidFill>
                  </a:tcPr>
                </a:tc>
                <a:extLst>
                  <a:ext uri="{0D108BD9-81ED-4DB2-BD59-A6C34878D82A}">
                    <a16:rowId xmlns:a16="http://schemas.microsoft.com/office/drawing/2014/main" val="4089492275"/>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陳○○</a:t>
                      </a:r>
                    </a:p>
                  </a:txBody>
                  <a:tcPr marL="57593" marR="57593" marT="28797" marB="28797" anchor="ctr">
                    <a:lnL w="7620" cap="flat" cmpd="sng" algn="ctr">
                      <a:solidFill>
                        <a:srgbClr val="50FE03"/>
                      </a:solidFill>
                      <a:prstDash val="solid"/>
                      <a:round/>
                      <a:headEnd type="none" w="med" len="med"/>
                      <a:tailEnd type="none" w="med" len="med"/>
                    </a:lnL>
                    <a:lnR w="12700" cap="flat" cmpd="sng" algn="ctr">
                      <a:solidFill>
                        <a:srgbClr val="C00604"/>
                      </a:solidFill>
                      <a:prstDash val="solid"/>
                      <a:round/>
                      <a:headEnd type="none" w="med" len="med"/>
                      <a:tailEnd type="none" w="med" len="med"/>
                    </a:lnR>
                    <a:lnT w="7620" cap="flat" cmpd="sng" algn="ctr">
                      <a:solidFill>
                        <a:srgbClr val="50FE03"/>
                      </a:solidFill>
                      <a:prstDash val="solid"/>
                      <a:round/>
                      <a:headEnd type="none" w="med" len="med"/>
                      <a:tailEnd type="none" w="med" len="med"/>
                    </a:lnT>
                    <a:lnB w="7620" cap="flat" cmpd="sng" algn="ctr">
                      <a:solidFill>
                        <a:srgbClr val="800A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C00604"/>
                      </a:solidFill>
                      <a:prstDash val="solid"/>
                      <a:round/>
                      <a:headEnd type="none" w="med" len="med"/>
                      <a:tailEnd type="none" w="med" len="med"/>
                    </a:lnL>
                    <a:lnR w="7620" cap="flat" cmpd="sng" algn="ctr">
                      <a:solidFill>
                        <a:srgbClr val="C00604"/>
                      </a:solidFill>
                      <a:prstDash val="solid"/>
                      <a:round/>
                      <a:headEnd type="none" w="med" len="med"/>
                      <a:tailEnd type="none" w="med" len="med"/>
                    </a:lnR>
                    <a:lnT w="7620" cap="flat" cmpd="sng" algn="ctr">
                      <a:solidFill>
                        <a:srgbClr val="C00604"/>
                      </a:solidFill>
                      <a:prstDash val="solid"/>
                      <a:round/>
                      <a:headEnd type="none" w="med" len="med"/>
                      <a:tailEnd type="none" w="med" len="med"/>
                    </a:lnT>
                    <a:lnB w="7620" cap="flat" cmpd="sng" algn="ctr">
                      <a:solidFill>
                        <a:srgbClr val="C00904"/>
                      </a:solidFill>
                      <a:prstDash val="solid"/>
                      <a:round/>
                      <a:headEnd type="none" w="med" len="med"/>
                      <a:tailEnd type="none" w="med" len="med"/>
                    </a:lnB>
                    <a:solidFill>
                      <a:srgbClr val="FFFFFF"/>
                    </a:solidFill>
                  </a:tcPr>
                </a:tc>
                <a:extLst>
                  <a:ext uri="{0D108BD9-81ED-4DB2-BD59-A6C34878D82A}">
                    <a16:rowId xmlns:a16="http://schemas.microsoft.com/office/drawing/2014/main" val="3584935234"/>
                  </a:ext>
                </a:extLst>
              </a:tr>
              <a:tr h="406057">
                <a:tc>
                  <a:txBody>
                    <a:bodyPr/>
                    <a:lstStyle/>
                    <a:p>
                      <a:pPr algn="ctr" fontAlgn="base"/>
                      <a:r>
                        <a:rPr lang="zh-TW" altLang="en-US" sz="1600">
                          <a:effectLst/>
                          <a:latin typeface="CircleFont" panose="02010600010101010101" pitchFamily="2" charset="-122"/>
                          <a:ea typeface="CircleFont" panose="02010600010101010101" pitchFamily="2" charset="-122"/>
                        </a:rPr>
                        <a:t>李○○</a:t>
                      </a:r>
                    </a:p>
                  </a:txBody>
                  <a:tcPr marL="57593" marR="57593" marT="28797" marB="28797" anchor="ctr">
                    <a:lnL w="7620" cap="flat" cmpd="sng" algn="ctr">
                      <a:solidFill>
                        <a:srgbClr val="800A04"/>
                      </a:solidFill>
                      <a:prstDash val="solid"/>
                      <a:round/>
                      <a:headEnd type="none" w="med" len="med"/>
                      <a:tailEnd type="none" w="med" len="med"/>
                    </a:lnL>
                    <a:lnR w="12700" cap="flat" cmpd="sng" algn="ctr">
                      <a:solidFill>
                        <a:srgbClr val="C00904"/>
                      </a:solidFill>
                      <a:prstDash val="solid"/>
                      <a:round/>
                      <a:headEnd type="none" w="med" len="med"/>
                      <a:tailEnd type="none" w="med" len="med"/>
                    </a:lnR>
                    <a:lnT w="7620" cap="flat" cmpd="sng" algn="ctr">
                      <a:solidFill>
                        <a:srgbClr val="800A04"/>
                      </a:solidFill>
                      <a:prstDash val="solid"/>
                      <a:round/>
                      <a:headEnd type="none" w="med" len="med"/>
                      <a:tailEnd type="none" w="med" len="med"/>
                    </a:lnT>
                    <a:lnB w="7620" cap="flat" cmpd="sng" algn="ctr">
                      <a:solidFill>
                        <a:srgbClr val="4011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研究所 </a:t>
                      </a:r>
                      <a:r>
                        <a:rPr lang="en-US" altLang="zh-TW" sz="1600">
                          <a:effectLst/>
                          <a:latin typeface="CircleFont" panose="02010600010101010101" pitchFamily="2" charset="-122"/>
                          <a:ea typeface="CircleFont" panose="02010600010101010101" pitchFamily="2" charset="-122"/>
                        </a:rPr>
                        <a:t>(</a:t>
                      </a:r>
                      <a:r>
                        <a:rPr lang="zh-TW" altLang="en-US" sz="1600">
                          <a:effectLst/>
                          <a:latin typeface="CircleFont" panose="02010600010101010101" pitchFamily="2" charset="-122"/>
                          <a:ea typeface="CircleFont" panose="02010600010101010101" pitchFamily="2" charset="-122"/>
                        </a:rPr>
                        <a:t>台科醫工所</a:t>
                      </a:r>
                      <a:r>
                        <a:rPr lang="en-US" altLang="zh-TW" sz="1600">
                          <a:effectLst/>
                          <a:latin typeface="CircleFont" panose="02010600010101010101" pitchFamily="2" charset="-122"/>
                          <a:ea typeface="CircleFont" panose="02010600010101010101" pitchFamily="2" charset="-122"/>
                        </a:rPr>
                        <a:t>)</a:t>
                      </a:r>
                    </a:p>
                  </a:txBody>
                  <a:tcPr marL="57593" marR="57593" marT="28797" marB="28797" anchor="ctr">
                    <a:lnL w="12700" cap="flat" cmpd="sng" algn="ctr">
                      <a:solidFill>
                        <a:srgbClr val="C00904"/>
                      </a:solidFill>
                      <a:prstDash val="solid"/>
                      <a:round/>
                      <a:headEnd type="none" w="med" len="med"/>
                      <a:tailEnd type="none" w="med" len="med"/>
                    </a:lnL>
                    <a:lnR w="7620" cap="flat" cmpd="sng" algn="ctr">
                      <a:solidFill>
                        <a:srgbClr val="C00904"/>
                      </a:solidFill>
                      <a:prstDash val="solid"/>
                      <a:round/>
                      <a:headEnd type="none" w="med" len="med"/>
                      <a:tailEnd type="none" w="med" len="med"/>
                    </a:lnR>
                    <a:lnT w="7620" cap="flat" cmpd="sng" algn="ctr">
                      <a:solidFill>
                        <a:srgbClr val="C00904"/>
                      </a:solidFill>
                      <a:prstDash val="solid"/>
                      <a:round/>
                      <a:headEnd type="none" w="med" len="med"/>
                      <a:tailEnd type="none" w="med" len="med"/>
                    </a:lnT>
                    <a:lnB w="7620" cap="flat" cmpd="sng" algn="ctr">
                      <a:solidFill>
                        <a:srgbClr val="E01004"/>
                      </a:solidFill>
                      <a:prstDash val="solid"/>
                      <a:round/>
                      <a:headEnd type="none" w="med" len="med"/>
                      <a:tailEnd type="none" w="med" len="med"/>
                    </a:lnB>
                    <a:solidFill>
                      <a:srgbClr val="FFFFFF"/>
                    </a:solidFill>
                  </a:tcPr>
                </a:tc>
                <a:extLst>
                  <a:ext uri="{0D108BD9-81ED-4DB2-BD59-A6C34878D82A}">
                    <a16:rowId xmlns:a16="http://schemas.microsoft.com/office/drawing/2014/main" val="814021065"/>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林○○</a:t>
                      </a:r>
                    </a:p>
                  </a:txBody>
                  <a:tcPr marL="57593" marR="57593" marT="28797" marB="28797" anchor="ctr">
                    <a:lnL w="7620" cap="flat" cmpd="sng" algn="ctr">
                      <a:solidFill>
                        <a:srgbClr val="401104"/>
                      </a:solidFill>
                      <a:prstDash val="solid"/>
                      <a:round/>
                      <a:headEnd type="none" w="med" len="med"/>
                      <a:tailEnd type="none" w="med" len="med"/>
                    </a:lnL>
                    <a:lnR w="12700" cap="flat" cmpd="sng" algn="ctr">
                      <a:solidFill>
                        <a:srgbClr val="E01004"/>
                      </a:solidFill>
                      <a:prstDash val="solid"/>
                      <a:round/>
                      <a:headEnd type="none" w="med" len="med"/>
                      <a:tailEnd type="none" w="med" len="med"/>
                    </a:lnR>
                    <a:lnT w="7620" cap="flat" cmpd="sng" algn="ctr">
                      <a:solidFill>
                        <a:srgbClr val="401104"/>
                      </a:solidFill>
                      <a:prstDash val="solid"/>
                      <a:round/>
                      <a:headEnd type="none" w="med" len="med"/>
                      <a:tailEnd type="none" w="med" len="med"/>
                    </a:lnT>
                    <a:lnB w="7620" cap="flat" cmpd="sng" algn="ctr">
                      <a:solidFill>
                        <a:srgbClr val="200A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E01004"/>
                      </a:solidFill>
                      <a:prstDash val="solid"/>
                      <a:round/>
                      <a:headEnd type="none" w="med" len="med"/>
                      <a:tailEnd type="none" w="med" len="med"/>
                    </a:lnL>
                    <a:lnR w="7620" cap="flat" cmpd="sng" algn="ctr">
                      <a:solidFill>
                        <a:srgbClr val="E01004"/>
                      </a:solidFill>
                      <a:prstDash val="solid"/>
                      <a:round/>
                      <a:headEnd type="none" w="med" len="med"/>
                      <a:tailEnd type="none" w="med" len="med"/>
                    </a:lnR>
                    <a:lnT w="7620" cap="flat" cmpd="sng" algn="ctr">
                      <a:solidFill>
                        <a:srgbClr val="E01004"/>
                      </a:solidFill>
                      <a:prstDash val="solid"/>
                      <a:round/>
                      <a:headEnd type="none" w="med" len="med"/>
                      <a:tailEnd type="none" w="med" len="med"/>
                    </a:lnT>
                    <a:lnB w="7620" cap="flat" cmpd="sng" algn="ctr">
                      <a:solidFill>
                        <a:srgbClr val="101704"/>
                      </a:solidFill>
                      <a:prstDash val="solid"/>
                      <a:round/>
                      <a:headEnd type="none" w="med" len="med"/>
                      <a:tailEnd type="none" w="med" len="med"/>
                    </a:lnB>
                    <a:solidFill>
                      <a:srgbClr val="FFFFFF"/>
                    </a:solidFill>
                  </a:tcPr>
                </a:tc>
                <a:extLst>
                  <a:ext uri="{0D108BD9-81ED-4DB2-BD59-A6C34878D82A}">
                    <a16:rowId xmlns:a16="http://schemas.microsoft.com/office/drawing/2014/main" val="3840888665"/>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楊○○</a:t>
                      </a:r>
                    </a:p>
                  </a:txBody>
                  <a:tcPr marL="57593" marR="57593" marT="28797" marB="28797" anchor="ctr">
                    <a:lnL w="7620" cap="flat" cmpd="sng" algn="ctr">
                      <a:solidFill>
                        <a:srgbClr val="200A04"/>
                      </a:solidFill>
                      <a:prstDash val="solid"/>
                      <a:round/>
                      <a:headEnd type="none" w="med" len="med"/>
                      <a:tailEnd type="none" w="med" len="med"/>
                    </a:lnL>
                    <a:lnR w="12700" cap="flat" cmpd="sng" algn="ctr">
                      <a:solidFill>
                        <a:srgbClr val="101704"/>
                      </a:solidFill>
                      <a:prstDash val="solid"/>
                      <a:round/>
                      <a:headEnd type="none" w="med" len="med"/>
                      <a:tailEnd type="none" w="med" len="med"/>
                    </a:lnR>
                    <a:lnT w="7620" cap="flat" cmpd="sng" algn="ctr">
                      <a:solidFill>
                        <a:srgbClr val="200A04"/>
                      </a:solidFill>
                      <a:prstDash val="solid"/>
                      <a:round/>
                      <a:headEnd type="none" w="med" len="med"/>
                      <a:tailEnd type="none" w="med" len="med"/>
                    </a:lnT>
                    <a:lnB w="7620" cap="flat" cmpd="sng" algn="ctr">
                      <a:solidFill>
                        <a:srgbClr val="D017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101704"/>
                      </a:solidFill>
                      <a:prstDash val="solid"/>
                      <a:round/>
                      <a:headEnd type="none" w="med" len="med"/>
                      <a:tailEnd type="none" w="med" len="med"/>
                    </a:lnL>
                    <a:lnR w="7620" cap="flat" cmpd="sng" algn="ctr">
                      <a:solidFill>
                        <a:srgbClr val="101704"/>
                      </a:solidFill>
                      <a:prstDash val="solid"/>
                      <a:round/>
                      <a:headEnd type="none" w="med" len="med"/>
                      <a:tailEnd type="none" w="med" len="med"/>
                    </a:lnR>
                    <a:lnT w="7620" cap="flat" cmpd="sng" algn="ctr">
                      <a:solidFill>
                        <a:srgbClr val="101704"/>
                      </a:solidFill>
                      <a:prstDash val="solid"/>
                      <a:round/>
                      <a:headEnd type="none" w="med" len="med"/>
                      <a:tailEnd type="none" w="med" len="med"/>
                    </a:lnT>
                    <a:lnB w="7620" cap="flat" cmpd="sng" algn="ctr">
                      <a:solidFill>
                        <a:srgbClr val="201C04"/>
                      </a:solidFill>
                      <a:prstDash val="solid"/>
                      <a:round/>
                      <a:headEnd type="none" w="med" len="med"/>
                      <a:tailEnd type="none" w="med" len="med"/>
                    </a:lnB>
                    <a:solidFill>
                      <a:srgbClr val="FFFFFF"/>
                    </a:solidFill>
                  </a:tcPr>
                </a:tc>
                <a:extLst>
                  <a:ext uri="{0D108BD9-81ED-4DB2-BD59-A6C34878D82A}">
                    <a16:rowId xmlns:a16="http://schemas.microsoft.com/office/drawing/2014/main" val="2301736410"/>
                  </a:ext>
                </a:extLst>
              </a:tr>
              <a:tr h="406057">
                <a:tc>
                  <a:txBody>
                    <a:bodyPr/>
                    <a:lstStyle/>
                    <a:p>
                      <a:pPr algn="ctr" fontAlgn="base"/>
                      <a:r>
                        <a:rPr lang="zh-TW" altLang="en-US" sz="1600">
                          <a:solidFill>
                            <a:srgbClr val="FF0000"/>
                          </a:solidFill>
                          <a:effectLst/>
                          <a:latin typeface="CircleFont" panose="02010600010101010101" pitchFamily="2" charset="-122"/>
                          <a:ea typeface="CircleFont" panose="02010600010101010101" pitchFamily="2" charset="-122"/>
                        </a:rPr>
                        <a:t>陳○○</a:t>
                      </a:r>
                    </a:p>
                  </a:txBody>
                  <a:tcPr marL="57593" marR="57593" marT="28797" marB="28797" anchor="ctr">
                    <a:lnL w="7620" cap="flat" cmpd="sng" algn="ctr">
                      <a:solidFill>
                        <a:srgbClr val="D01704"/>
                      </a:solidFill>
                      <a:prstDash val="solid"/>
                      <a:round/>
                      <a:headEnd type="none" w="med" len="med"/>
                      <a:tailEnd type="none" w="med" len="med"/>
                    </a:lnL>
                    <a:lnR w="12700" cap="flat" cmpd="sng" algn="ctr">
                      <a:solidFill>
                        <a:srgbClr val="201C04"/>
                      </a:solidFill>
                      <a:prstDash val="solid"/>
                      <a:round/>
                      <a:headEnd type="none" w="med" len="med"/>
                      <a:tailEnd type="none" w="med" len="med"/>
                    </a:lnR>
                    <a:lnT w="7620" cap="flat" cmpd="sng" algn="ctr">
                      <a:solidFill>
                        <a:srgbClr val="D01704"/>
                      </a:solidFill>
                      <a:prstDash val="solid"/>
                      <a:round/>
                      <a:headEnd type="none" w="med" len="med"/>
                      <a:tailEnd type="none" w="med" len="med"/>
                    </a:lnT>
                    <a:lnB w="7620" cap="flat" cmpd="sng" algn="ctr">
                      <a:solidFill>
                        <a:srgbClr val="001B04"/>
                      </a:solidFill>
                      <a:prstDash val="solid"/>
                      <a:round/>
                      <a:headEnd type="none" w="med" len="med"/>
                      <a:tailEnd type="none" w="med" len="med"/>
                    </a:lnB>
                    <a:solidFill>
                      <a:srgbClr val="FFFFFF"/>
                    </a:solidFill>
                  </a:tcPr>
                </a:tc>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研究所 </a:t>
                      </a:r>
                      <a:r>
                        <a:rPr lang="en-US" altLang="zh-TW" sz="1600" dirty="0">
                          <a:solidFill>
                            <a:srgbClr val="FF0000"/>
                          </a:solidFill>
                          <a:effectLst/>
                          <a:latin typeface="CircleFont" panose="02010600010101010101" pitchFamily="2" charset="-122"/>
                          <a:ea typeface="CircleFont" panose="02010600010101010101" pitchFamily="2" charset="-122"/>
                        </a:rPr>
                        <a:t>(</a:t>
                      </a:r>
                      <a:r>
                        <a:rPr lang="zh-TW" altLang="en-US" sz="1600" dirty="0">
                          <a:solidFill>
                            <a:srgbClr val="FF0000"/>
                          </a:solidFill>
                          <a:effectLst/>
                          <a:latin typeface="CircleFont" panose="02010600010101010101" pitchFamily="2" charset="-122"/>
                          <a:ea typeface="CircleFont" panose="02010600010101010101" pitchFamily="2" charset="-122"/>
                        </a:rPr>
                        <a:t>成大資工所</a:t>
                      </a:r>
                      <a:r>
                        <a:rPr lang="en-US" altLang="zh-TW" sz="1600" dirty="0">
                          <a:solidFill>
                            <a:srgbClr val="FF0000"/>
                          </a:solidFill>
                          <a:effectLst/>
                          <a:latin typeface="CircleFont" panose="02010600010101010101" pitchFamily="2" charset="-122"/>
                          <a:ea typeface="CircleFont" panose="02010600010101010101" pitchFamily="2" charset="-122"/>
                        </a:rPr>
                        <a:t>)</a:t>
                      </a:r>
                    </a:p>
                  </a:txBody>
                  <a:tcPr marL="57593" marR="57593" marT="28797" marB="28797" anchor="ctr">
                    <a:lnL w="12700" cap="flat" cmpd="sng" algn="ctr">
                      <a:solidFill>
                        <a:srgbClr val="201C04"/>
                      </a:solidFill>
                      <a:prstDash val="solid"/>
                      <a:round/>
                      <a:headEnd type="none" w="med" len="med"/>
                      <a:tailEnd type="none" w="med" len="med"/>
                    </a:lnL>
                    <a:lnR w="7620" cap="flat" cmpd="sng" algn="ctr">
                      <a:solidFill>
                        <a:srgbClr val="201C04"/>
                      </a:solidFill>
                      <a:prstDash val="solid"/>
                      <a:round/>
                      <a:headEnd type="none" w="med" len="med"/>
                      <a:tailEnd type="none" w="med" len="med"/>
                    </a:lnR>
                    <a:lnT w="7620" cap="flat" cmpd="sng" algn="ctr">
                      <a:solidFill>
                        <a:srgbClr val="201C04"/>
                      </a:solidFill>
                      <a:prstDash val="solid"/>
                      <a:round/>
                      <a:headEnd type="none" w="med" len="med"/>
                      <a:tailEnd type="none" w="med" len="med"/>
                    </a:lnT>
                    <a:lnB w="7620" cap="flat" cmpd="sng" algn="ctr">
                      <a:solidFill>
                        <a:srgbClr val="E01F04"/>
                      </a:solidFill>
                      <a:prstDash val="solid"/>
                      <a:round/>
                      <a:headEnd type="none" w="med" len="med"/>
                      <a:tailEnd type="none" w="med" len="med"/>
                    </a:lnB>
                    <a:solidFill>
                      <a:srgbClr val="FFFFFF"/>
                    </a:solidFill>
                  </a:tcPr>
                </a:tc>
                <a:extLst>
                  <a:ext uri="{0D108BD9-81ED-4DB2-BD59-A6C34878D82A}">
                    <a16:rowId xmlns:a16="http://schemas.microsoft.com/office/drawing/2014/main" val="598693196"/>
                  </a:ext>
                </a:extLst>
              </a:tr>
              <a:tr h="406057">
                <a:tc>
                  <a:txBody>
                    <a:bodyPr/>
                    <a:lstStyle/>
                    <a:p>
                      <a:pPr algn="ctr" fontAlgn="base"/>
                      <a:r>
                        <a:rPr lang="zh-TW" altLang="en-US" sz="1600">
                          <a:effectLst/>
                          <a:latin typeface="CircleFont" panose="02010600010101010101" pitchFamily="2" charset="-122"/>
                          <a:ea typeface="CircleFont" panose="02010600010101010101" pitchFamily="2" charset="-122"/>
                        </a:rPr>
                        <a:t>曾○○</a:t>
                      </a:r>
                    </a:p>
                  </a:txBody>
                  <a:tcPr marL="57593" marR="57593" marT="28797" marB="28797" anchor="ctr">
                    <a:lnL w="7620" cap="flat" cmpd="sng" algn="ctr">
                      <a:solidFill>
                        <a:srgbClr val="001B04"/>
                      </a:solidFill>
                      <a:prstDash val="solid"/>
                      <a:round/>
                      <a:headEnd type="none" w="med" len="med"/>
                      <a:tailEnd type="none" w="med" len="med"/>
                    </a:lnL>
                    <a:lnR w="12700" cap="flat" cmpd="sng" algn="ctr">
                      <a:solidFill>
                        <a:srgbClr val="E01F04"/>
                      </a:solidFill>
                      <a:prstDash val="solid"/>
                      <a:round/>
                      <a:headEnd type="none" w="med" len="med"/>
                      <a:tailEnd type="none" w="med" len="med"/>
                    </a:lnR>
                    <a:lnT w="7620" cap="flat" cmpd="sng" algn="ctr">
                      <a:solidFill>
                        <a:srgbClr val="001B04"/>
                      </a:solidFill>
                      <a:prstDash val="solid"/>
                      <a:round/>
                      <a:headEnd type="none" w="med" len="med"/>
                      <a:tailEnd type="none" w="med" len="med"/>
                    </a:lnT>
                    <a:lnB w="7620" cap="flat" cmpd="sng" algn="ctr">
                      <a:solidFill>
                        <a:srgbClr val="0018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研究所 </a:t>
                      </a:r>
                      <a:r>
                        <a:rPr lang="en-US" altLang="zh-TW" sz="1600">
                          <a:effectLst/>
                          <a:latin typeface="CircleFont" panose="02010600010101010101" pitchFamily="2" charset="-122"/>
                          <a:ea typeface="CircleFont" panose="02010600010101010101" pitchFamily="2" charset="-122"/>
                        </a:rPr>
                        <a:t>(</a:t>
                      </a:r>
                      <a:r>
                        <a:rPr lang="zh-TW" altLang="en-US" sz="1600">
                          <a:effectLst/>
                          <a:latin typeface="CircleFont" panose="02010600010101010101" pitchFamily="2" charset="-122"/>
                          <a:ea typeface="CircleFont" panose="02010600010101010101" pitchFamily="2" charset="-122"/>
                        </a:rPr>
                        <a:t>北科電機所</a:t>
                      </a:r>
                      <a:r>
                        <a:rPr lang="en-US" altLang="zh-TW" sz="1600">
                          <a:effectLst/>
                          <a:latin typeface="CircleFont" panose="02010600010101010101" pitchFamily="2" charset="-122"/>
                          <a:ea typeface="CircleFont" panose="02010600010101010101" pitchFamily="2" charset="-122"/>
                        </a:rPr>
                        <a:t>)</a:t>
                      </a:r>
                    </a:p>
                  </a:txBody>
                  <a:tcPr marL="57593" marR="57593" marT="28797" marB="28797" anchor="ctr">
                    <a:lnL w="12700" cap="flat" cmpd="sng" algn="ctr">
                      <a:solidFill>
                        <a:srgbClr val="E01F04"/>
                      </a:solidFill>
                      <a:prstDash val="solid"/>
                      <a:round/>
                      <a:headEnd type="none" w="med" len="med"/>
                      <a:tailEnd type="none" w="med" len="med"/>
                    </a:lnL>
                    <a:lnR w="7620" cap="flat" cmpd="sng" algn="ctr">
                      <a:solidFill>
                        <a:srgbClr val="E01F04"/>
                      </a:solidFill>
                      <a:prstDash val="solid"/>
                      <a:round/>
                      <a:headEnd type="none" w="med" len="med"/>
                      <a:tailEnd type="none" w="med" len="med"/>
                    </a:lnR>
                    <a:lnT w="7620" cap="flat" cmpd="sng" algn="ctr">
                      <a:solidFill>
                        <a:srgbClr val="E01F04"/>
                      </a:solidFill>
                      <a:prstDash val="solid"/>
                      <a:round/>
                      <a:headEnd type="none" w="med" len="med"/>
                      <a:tailEnd type="none" w="med" len="med"/>
                    </a:lnT>
                    <a:lnB w="7620" cap="flat" cmpd="sng" algn="ctr">
                      <a:solidFill>
                        <a:srgbClr val="D02904"/>
                      </a:solidFill>
                      <a:prstDash val="solid"/>
                      <a:round/>
                      <a:headEnd type="none" w="med" len="med"/>
                      <a:tailEnd type="none" w="med" len="med"/>
                    </a:lnB>
                    <a:solidFill>
                      <a:srgbClr val="FFFFFF"/>
                    </a:solidFill>
                  </a:tcPr>
                </a:tc>
                <a:extLst>
                  <a:ext uri="{0D108BD9-81ED-4DB2-BD59-A6C34878D82A}">
                    <a16:rowId xmlns:a16="http://schemas.microsoft.com/office/drawing/2014/main" val="3451332835"/>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姚○○</a:t>
                      </a:r>
                    </a:p>
                  </a:txBody>
                  <a:tcPr marL="57593" marR="57593" marT="28797" marB="28797" anchor="ctr">
                    <a:lnL w="7620" cap="flat" cmpd="sng" algn="ctr">
                      <a:solidFill>
                        <a:srgbClr val="001804"/>
                      </a:solidFill>
                      <a:prstDash val="solid"/>
                      <a:round/>
                      <a:headEnd type="none" w="med" len="med"/>
                      <a:tailEnd type="none" w="med" len="med"/>
                    </a:lnL>
                    <a:lnR w="12700" cap="flat" cmpd="sng" algn="ctr">
                      <a:solidFill>
                        <a:srgbClr val="D02904"/>
                      </a:solidFill>
                      <a:prstDash val="solid"/>
                      <a:round/>
                      <a:headEnd type="none" w="med" len="med"/>
                      <a:tailEnd type="none" w="med" len="med"/>
                    </a:lnR>
                    <a:lnT w="7620" cap="flat" cmpd="sng" algn="ctr">
                      <a:solidFill>
                        <a:srgbClr val="001804"/>
                      </a:solidFill>
                      <a:prstDash val="solid"/>
                      <a:round/>
                      <a:headEnd type="none" w="med" len="med"/>
                      <a:tailEnd type="none" w="med" len="med"/>
                    </a:lnT>
                    <a:lnB w="7620" cap="flat" cmpd="sng" algn="ctr">
                      <a:solidFill>
                        <a:srgbClr val="A026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D02904"/>
                      </a:solidFill>
                      <a:prstDash val="solid"/>
                      <a:round/>
                      <a:headEnd type="none" w="med" len="med"/>
                      <a:tailEnd type="none" w="med" len="med"/>
                    </a:lnL>
                    <a:lnR w="7620" cap="flat" cmpd="sng" algn="ctr">
                      <a:solidFill>
                        <a:srgbClr val="D02904"/>
                      </a:solidFill>
                      <a:prstDash val="solid"/>
                      <a:round/>
                      <a:headEnd type="none" w="med" len="med"/>
                      <a:tailEnd type="none" w="med" len="med"/>
                    </a:lnR>
                    <a:lnT w="7620" cap="flat" cmpd="sng" algn="ctr">
                      <a:solidFill>
                        <a:srgbClr val="D02904"/>
                      </a:solidFill>
                      <a:prstDash val="solid"/>
                      <a:round/>
                      <a:headEnd type="none" w="med" len="med"/>
                      <a:tailEnd type="none" w="med" len="med"/>
                    </a:lnT>
                    <a:lnB w="7620" cap="flat" cmpd="sng" algn="ctr">
                      <a:solidFill>
                        <a:srgbClr val="B02B04"/>
                      </a:solidFill>
                      <a:prstDash val="solid"/>
                      <a:round/>
                      <a:headEnd type="none" w="med" len="med"/>
                      <a:tailEnd type="none" w="med" len="med"/>
                    </a:lnB>
                    <a:solidFill>
                      <a:srgbClr val="FFFFFF"/>
                    </a:solidFill>
                  </a:tcPr>
                </a:tc>
                <a:extLst>
                  <a:ext uri="{0D108BD9-81ED-4DB2-BD59-A6C34878D82A}">
                    <a16:rowId xmlns:a16="http://schemas.microsoft.com/office/drawing/2014/main" val="267637403"/>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陳○○</a:t>
                      </a:r>
                    </a:p>
                  </a:txBody>
                  <a:tcPr marL="57593" marR="57593" marT="28797" marB="28797" anchor="ctr">
                    <a:lnL w="7620" cap="flat" cmpd="sng" algn="ctr">
                      <a:solidFill>
                        <a:srgbClr val="A02604"/>
                      </a:solidFill>
                      <a:prstDash val="solid"/>
                      <a:round/>
                      <a:headEnd type="none" w="med" len="med"/>
                      <a:tailEnd type="none" w="med" len="med"/>
                    </a:lnL>
                    <a:lnR w="12700" cap="flat" cmpd="sng" algn="ctr">
                      <a:solidFill>
                        <a:srgbClr val="B02B04"/>
                      </a:solidFill>
                      <a:prstDash val="solid"/>
                      <a:round/>
                      <a:headEnd type="none" w="med" len="med"/>
                      <a:tailEnd type="none" w="med" len="med"/>
                    </a:lnR>
                    <a:lnT w="7620" cap="flat" cmpd="sng" algn="ctr">
                      <a:solidFill>
                        <a:srgbClr val="A02604"/>
                      </a:solidFill>
                      <a:prstDash val="solid"/>
                      <a:round/>
                      <a:headEnd type="none" w="med" len="med"/>
                      <a:tailEnd type="none" w="med" len="med"/>
                    </a:lnT>
                    <a:lnB w="7620" cap="flat" cmpd="sng" algn="ctr">
                      <a:solidFill>
                        <a:srgbClr val="B02B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B02B04"/>
                      </a:solidFill>
                      <a:prstDash val="solid"/>
                      <a:round/>
                      <a:headEnd type="none" w="med" len="med"/>
                      <a:tailEnd type="none" w="med" len="med"/>
                    </a:lnL>
                    <a:lnR w="7620" cap="flat" cmpd="sng" algn="ctr">
                      <a:solidFill>
                        <a:srgbClr val="B02B04"/>
                      </a:solidFill>
                      <a:prstDash val="solid"/>
                      <a:round/>
                      <a:headEnd type="none" w="med" len="med"/>
                      <a:tailEnd type="none" w="med" len="med"/>
                    </a:lnR>
                    <a:lnT w="7620" cap="flat" cmpd="sng" algn="ctr">
                      <a:solidFill>
                        <a:srgbClr val="B02B04"/>
                      </a:solidFill>
                      <a:prstDash val="solid"/>
                      <a:round/>
                      <a:headEnd type="none" w="med" len="med"/>
                      <a:tailEnd type="none" w="med" len="med"/>
                    </a:lnT>
                    <a:lnB w="7620" cap="flat" cmpd="sng" algn="ctr">
                      <a:solidFill>
                        <a:srgbClr val="502204"/>
                      </a:solidFill>
                      <a:prstDash val="solid"/>
                      <a:round/>
                      <a:headEnd type="none" w="med" len="med"/>
                      <a:tailEnd type="none" w="med" len="med"/>
                    </a:lnB>
                    <a:solidFill>
                      <a:srgbClr val="FFFFFF"/>
                    </a:solidFill>
                  </a:tcPr>
                </a:tc>
                <a:extLst>
                  <a:ext uri="{0D108BD9-81ED-4DB2-BD59-A6C34878D82A}">
                    <a16:rowId xmlns:a16="http://schemas.microsoft.com/office/drawing/2014/main" val="2265850455"/>
                  </a:ext>
                </a:extLst>
              </a:tr>
              <a:tr h="406057">
                <a:tc>
                  <a:txBody>
                    <a:bodyPr/>
                    <a:lstStyle/>
                    <a:p>
                      <a:pPr algn="ctr" fontAlgn="base"/>
                      <a:r>
                        <a:rPr lang="zh-TW" altLang="en-US" sz="1600">
                          <a:solidFill>
                            <a:srgbClr val="FF0000"/>
                          </a:solidFill>
                          <a:effectLst/>
                          <a:latin typeface="CircleFont" panose="02010600010101010101" pitchFamily="2" charset="-122"/>
                          <a:ea typeface="CircleFont" panose="02010600010101010101" pitchFamily="2" charset="-122"/>
                        </a:rPr>
                        <a:t>蔡○○</a:t>
                      </a:r>
                    </a:p>
                  </a:txBody>
                  <a:tcPr marL="57593" marR="57593" marT="28797" marB="28797" anchor="ctr">
                    <a:lnL w="7620" cap="flat" cmpd="sng" algn="ctr">
                      <a:solidFill>
                        <a:srgbClr val="B02B04"/>
                      </a:solidFill>
                      <a:prstDash val="solid"/>
                      <a:round/>
                      <a:headEnd type="none" w="med" len="med"/>
                      <a:tailEnd type="none" w="med" len="med"/>
                    </a:lnL>
                    <a:lnR w="12700" cap="flat" cmpd="sng" algn="ctr">
                      <a:solidFill>
                        <a:srgbClr val="502204"/>
                      </a:solidFill>
                      <a:prstDash val="solid"/>
                      <a:round/>
                      <a:headEnd type="none" w="med" len="med"/>
                      <a:tailEnd type="none" w="med" len="med"/>
                    </a:lnR>
                    <a:lnT w="7620" cap="flat" cmpd="sng" algn="ctr">
                      <a:solidFill>
                        <a:srgbClr val="B02B04"/>
                      </a:solidFill>
                      <a:prstDash val="solid"/>
                      <a:round/>
                      <a:headEnd type="none" w="med" len="med"/>
                      <a:tailEnd type="none" w="med" len="med"/>
                    </a:lnT>
                    <a:lnB w="7620" cap="flat" cmpd="sng" algn="ctr">
                      <a:solidFill>
                        <a:srgbClr val="702604"/>
                      </a:solidFill>
                      <a:prstDash val="solid"/>
                      <a:round/>
                      <a:headEnd type="none" w="med" len="med"/>
                      <a:tailEnd type="none" w="med" len="med"/>
                    </a:lnB>
                    <a:solidFill>
                      <a:srgbClr val="FFFFFF"/>
                    </a:solidFill>
                  </a:tcPr>
                </a:tc>
                <a:tc>
                  <a:txBody>
                    <a:bodyPr/>
                    <a:lstStyle/>
                    <a:p>
                      <a:pPr algn="ctr" fontAlgn="base"/>
                      <a:r>
                        <a:rPr lang="zh-TW" altLang="en-US" sz="1600" dirty="0">
                          <a:solidFill>
                            <a:srgbClr val="FF0000"/>
                          </a:solidFill>
                          <a:effectLst/>
                          <a:latin typeface="CircleFont" panose="02010600010101010101" pitchFamily="2" charset="-122"/>
                          <a:ea typeface="CircleFont" panose="02010600010101010101" pitchFamily="2" charset="-122"/>
                        </a:rPr>
                        <a:t>研究所 </a:t>
                      </a:r>
                      <a:r>
                        <a:rPr lang="en-US" altLang="zh-TW" sz="1600" dirty="0">
                          <a:solidFill>
                            <a:srgbClr val="FF0000"/>
                          </a:solidFill>
                          <a:effectLst/>
                          <a:latin typeface="CircleFont" panose="02010600010101010101" pitchFamily="2" charset="-122"/>
                          <a:ea typeface="CircleFont" panose="02010600010101010101" pitchFamily="2" charset="-122"/>
                        </a:rPr>
                        <a:t>(</a:t>
                      </a:r>
                      <a:r>
                        <a:rPr lang="zh-TW" altLang="en-US" sz="1600" dirty="0">
                          <a:solidFill>
                            <a:srgbClr val="FF0000"/>
                          </a:solidFill>
                          <a:effectLst/>
                          <a:latin typeface="CircleFont" panose="02010600010101010101" pitchFamily="2" charset="-122"/>
                          <a:ea typeface="CircleFont" panose="02010600010101010101" pitchFamily="2" charset="-122"/>
                        </a:rPr>
                        <a:t>台大電信所</a:t>
                      </a:r>
                      <a:r>
                        <a:rPr lang="en-US" altLang="zh-TW" sz="1600" dirty="0">
                          <a:solidFill>
                            <a:srgbClr val="FF0000"/>
                          </a:solidFill>
                          <a:effectLst/>
                          <a:latin typeface="CircleFont" panose="02010600010101010101" pitchFamily="2" charset="-122"/>
                          <a:ea typeface="CircleFont" panose="02010600010101010101" pitchFamily="2" charset="-122"/>
                        </a:rPr>
                        <a:t>)</a:t>
                      </a:r>
                    </a:p>
                  </a:txBody>
                  <a:tcPr marL="57593" marR="57593" marT="28797" marB="28797" anchor="ctr">
                    <a:lnL w="12700" cap="flat" cmpd="sng" algn="ctr">
                      <a:solidFill>
                        <a:srgbClr val="502204"/>
                      </a:solidFill>
                      <a:prstDash val="solid"/>
                      <a:round/>
                      <a:headEnd type="none" w="med" len="med"/>
                      <a:tailEnd type="none" w="med" len="med"/>
                    </a:lnL>
                    <a:lnR w="7620" cap="flat" cmpd="sng" algn="ctr">
                      <a:solidFill>
                        <a:srgbClr val="502204"/>
                      </a:solidFill>
                      <a:prstDash val="solid"/>
                      <a:round/>
                      <a:headEnd type="none" w="med" len="med"/>
                      <a:tailEnd type="none" w="med" len="med"/>
                    </a:lnR>
                    <a:lnT w="7620" cap="flat" cmpd="sng" algn="ctr">
                      <a:solidFill>
                        <a:srgbClr val="502204"/>
                      </a:solidFill>
                      <a:prstDash val="solid"/>
                      <a:round/>
                      <a:headEnd type="none" w="med" len="med"/>
                      <a:tailEnd type="none" w="med" len="med"/>
                    </a:lnT>
                    <a:lnB w="7620" cap="flat" cmpd="sng" algn="ctr">
                      <a:solidFill>
                        <a:srgbClr val="902D04"/>
                      </a:solidFill>
                      <a:prstDash val="solid"/>
                      <a:round/>
                      <a:headEnd type="none" w="med" len="med"/>
                      <a:tailEnd type="none" w="med" len="med"/>
                    </a:lnB>
                    <a:solidFill>
                      <a:srgbClr val="FFFFFF"/>
                    </a:solidFill>
                  </a:tcPr>
                </a:tc>
                <a:extLst>
                  <a:ext uri="{0D108BD9-81ED-4DB2-BD59-A6C34878D82A}">
                    <a16:rowId xmlns:a16="http://schemas.microsoft.com/office/drawing/2014/main" val="3022644508"/>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洪○○</a:t>
                      </a:r>
                    </a:p>
                  </a:txBody>
                  <a:tcPr marL="57593" marR="57593" marT="28797" marB="28797" anchor="ctr">
                    <a:lnL w="7620" cap="flat" cmpd="sng" algn="ctr">
                      <a:solidFill>
                        <a:srgbClr val="702604"/>
                      </a:solidFill>
                      <a:prstDash val="solid"/>
                      <a:round/>
                      <a:headEnd type="none" w="med" len="med"/>
                      <a:tailEnd type="none" w="med" len="med"/>
                    </a:lnL>
                    <a:lnR w="12700" cap="flat" cmpd="sng" algn="ctr">
                      <a:solidFill>
                        <a:srgbClr val="902D04"/>
                      </a:solidFill>
                      <a:prstDash val="solid"/>
                      <a:round/>
                      <a:headEnd type="none" w="med" len="med"/>
                      <a:tailEnd type="none" w="med" len="med"/>
                    </a:lnR>
                    <a:lnT w="7620" cap="flat" cmpd="sng" algn="ctr">
                      <a:solidFill>
                        <a:srgbClr val="702604"/>
                      </a:solidFill>
                      <a:prstDash val="solid"/>
                      <a:round/>
                      <a:headEnd type="none" w="med" len="med"/>
                      <a:tailEnd type="none" w="med" len="med"/>
                    </a:lnT>
                    <a:lnB w="7620" cap="flat" cmpd="sng" algn="ctr">
                      <a:solidFill>
                        <a:srgbClr val="0036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902D04"/>
                      </a:solidFill>
                      <a:prstDash val="solid"/>
                      <a:round/>
                      <a:headEnd type="none" w="med" len="med"/>
                      <a:tailEnd type="none" w="med" len="med"/>
                    </a:lnL>
                    <a:lnR w="7620" cap="flat" cmpd="sng" algn="ctr">
                      <a:solidFill>
                        <a:srgbClr val="902D04"/>
                      </a:solidFill>
                      <a:prstDash val="solid"/>
                      <a:round/>
                      <a:headEnd type="none" w="med" len="med"/>
                      <a:tailEnd type="none" w="med" len="med"/>
                    </a:lnR>
                    <a:lnT w="7620" cap="flat" cmpd="sng" algn="ctr">
                      <a:solidFill>
                        <a:srgbClr val="902D04"/>
                      </a:solidFill>
                      <a:prstDash val="solid"/>
                      <a:round/>
                      <a:headEnd type="none" w="med" len="med"/>
                      <a:tailEnd type="none" w="med" len="med"/>
                    </a:lnT>
                    <a:lnB w="7620" cap="flat" cmpd="sng" algn="ctr">
                      <a:solidFill>
                        <a:srgbClr val="F02D04"/>
                      </a:solidFill>
                      <a:prstDash val="solid"/>
                      <a:round/>
                      <a:headEnd type="none" w="med" len="med"/>
                      <a:tailEnd type="none" w="med" len="med"/>
                    </a:lnB>
                    <a:solidFill>
                      <a:srgbClr val="FFFFFF"/>
                    </a:solidFill>
                  </a:tcPr>
                </a:tc>
                <a:extLst>
                  <a:ext uri="{0D108BD9-81ED-4DB2-BD59-A6C34878D82A}">
                    <a16:rowId xmlns:a16="http://schemas.microsoft.com/office/drawing/2014/main" val="182449588"/>
                  </a:ext>
                </a:extLst>
              </a:tr>
              <a:tr h="303607">
                <a:tc>
                  <a:txBody>
                    <a:bodyPr/>
                    <a:lstStyle/>
                    <a:p>
                      <a:pPr algn="ctr" fontAlgn="base"/>
                      <a:r>
                        <a:rPr lang="zh-TW" altLang="en-US" sz="1600">
                          <a:effectLst/>
                          <a:latin typeface="CircleFont" panose="02010600010101010101" pitchFamily="2" charset="-122"/>
                          <a:ea typeface="CircleFont" panose="02010600010101010101" pitchFamily="2" charset="-122"/>
                        </a:rPr>
                        <a:t>周○○</a:t>
                      </a:r>
                    </a:p>
                  </a:txBody>
                  <a:tcPr marL="57593" marR="57593" marT="28797" marB="28797" anchor="ctr">
                    <a:lnL w="7620" cap="flat" cmpd="sng" algn="ctr">
                      <a:solidFill>
                        <a:srgbClr val="003604"/>
                      </a:solidFill>
                      <a:prstDash val="solid"/>
                      <a:round/>
                      <a:headEnd type="none" w="med" len="med"/>
                      <a:tailEnd type="none" w="med" len="med"/>
                    </a:lnL>
                    <a:lnR w="12700" cap="flat" cmpd="sng" algn="ctr">
                      <a:solidFill>
                        <a:srgbClr val="F02D04"/>
                      </a:solidFill>
                      <a:prstDash val="solid"/>
                      <a:round/>
                      <a:headEnd type="none" w="med" len="med"/>
                      <a:tailEnd type="none" w="med" len="med"/>
                    </a:lnR>
                    <a:lnT w="7620" cap="flat" cmpd="sng" algn="ctr">
                      <a:solidFill>
                        <a:srgbClr val="003604"/>
                      </a:solidFill>
                      <a:prstDash val="solid"/>
                      <a:round/>
                      <a:headEnd type="none" w="med" len="med"/>
                      <a:tailEnd type="none" w="med" len="med"/>
                    </a:lnT>
                    <a:lnB w="7620" cap="flat" cmpd="sng" algn="ctr">
                      <a:solidFill>
                        <a:srgbClr val="C03304"/>
                      </a:solidFill>
                      <a:prstDash val="solid"/>
                      <a:round/>
                      <a:headEnd type="none" w="med" len="med"/>
                      <a:tailEnd type="none" w="med" len="med"/>
                    </a:lnB>
                    <a:solidFill>
                      <a:srgbClr val="FFFFFF"/>
                    </a:solidFill>
                  </a:tcPr>
                </a:tc>
                <a:tc>
                  <a:txBody>
                    <a:bodyPr/>
                    <a:lstStyle/>
                    <a:p>
                      <a:pPr algn="ctr" fontAlgn="base"/>
                      <a:r>
                        <a:rPr lang="zh-TW" altLang="en-US" sz="1600">
                          <a:effectLst/>
                          <a:latin typeface="CircleFont" panose="02010600010101010101" pitchFamily="2" charset="-122"/>
                          <a:ea typeface="CircleFont" panose="02010600010101010101" pitchFamily="2" charset="-122"/>
                        </a:rPr>
                        <a:t>就業</a:t>
                      </a:r>
                    </a:p>
                  </a:txBody>
                  <a:tcPr marL="57593" marR="57593" marT="28797" marB="28797" anchor="ctr">
                    <a:lnL w="12700" cap="flat" cmpd="sng" algn="ctr">
                      <a:solidFill>
                        <a:srgbClr val="F02D04"/>
                      </a:solidFill>
                      <a:prstDash val="solid"/>
                      <a:round/>
                      <a:headEnd type="none" w="med" len="med"/>
                      <a:tailEnd type="none" w="med" len="med"/>
                    </a:lnL>
                    <a:lnR w="7620" cap="flat" cmpd="sng" algn="ctr">
                      <a:solidFill>
                        <a:srgbClr val="F02D04"/>
                      </a:solidFill>
                      <a:prstDash val="solid"/>
                      <a:round/>
                      <a:headEnd type="none" w="med" len="med"/>
                      <a:tailEnd type="none" w="med" len="med"/>
                    </a:lnR>
                    <a:lnT w="7620" cap="flat" cmpd="sng" algn="ctr">
                      <a:solidFill>
                        <a:srgbClr val="F02D04"/>
                      </a:solidFill>
                      <a:prstDash val="solid"/>
                      <a:round/>
                      <a:headEnd type="none" w="med" len="med"/>
                      <a:tailEnd type="none" w="med" len="med"/>
                    </a:lnT>
                    <a:lnB w="7620" cap="flat" cmpd="sng" algn="ctr">
                      <a:solidFill>
                        <a:srgbClr val="803104"/>
                      </a:solidFill>
                      <a:prstDash val="solid"/>
                      <a:round/>
                      <a:headEnd type="none" w="med" len="med"/>
                      <a:tailEnd type="none" w="med" len="med"/>
                    </a:lnB>
                    <a:solidFill>
                      <a:srgbClr val="FFFFFF"/>
                    </a:solidFill>
                  </a:tcPr>
                </a:tc>
                <a:extLst>
                  <a:ext uri="{0D108BD9-81ED-4DB2-BD59-A6C34878D82A}">
                    <a16:rowId xmlns:a16="http://schemas.microsoft.com/office/drawing/2014/main" val="4020844205"/>
                  </a:ext>
                </a:extLst>
              </a:tr>
              <a:tr h="406057">
                <a:tc>
                  <a:txBody>
                    <a:bodyPr/>
                    <a:lstStyle/>
                    <a:p>
                      <a:pPr algn="ctr" fontAlgn="base"/>
                      <a:r>
                        <a:rPr lang="zh-TW" altLang="en-US" sz="1600">
                          <a:effectLst/>
                          <a:latin typeface="CircleFont" panose="02010600010101010101" pitchFamily="2" charset="-122"/>
                          <a:ea typeface="CircleFont" panose="02010600010101010101" pitchFamily="2" charset="-122"/>
                        </a:rPr>
                        <a:t>鄒○○</a:t>
                      </a:r>
                    </a:p>
                  </a:txBody>
                  <a:tcPr marL="57593" marR="57593" marT="28797" marB="28797" anchor="ctr">
                    <a:lnL w="7620" cap="flat" cmpd="sng" algn="ctr">
                      <a:solidFill>
                        <a:srgbClr val="C03304"/>
                      </a:solidFill>
                      <a:prstDash val="solid"/>
                      <a:round/>
                      <a:headEnd type="none" w="med" len="med"/>
                      <a:tailEnd type="none" w="med" len="med"/>
                    </a:lnL>
                    <a:lnR w="12700" cap="flat" cmpd="sng" algn="ctr">
                      <a:solidFill>
                        <a:srgbClr val="803104"/>
                      </a:solidFill>
                      <a:prstDash val="solid"/>
                      <a:round/>
                      <a:headEnd type="none" w="med" len="med"/>
                      <a:tailEnd type="none" w="med" len="med"/>
                    </a:lnR>
                    <a:lnT w="7620" cap="flat" cmpd="sng" algn="ctr">
                      <a:solidFill>
                        <a:srgbClr val="C03304"/>
                      </a:solidFill>
                      <a:prstDash val="solid"/>
                      <a:round/>
                      <a:headEnd type="none" w="med" len="med"/>
                      <a:tailEnd type="none" w="med" len="med"/>
                    </a:lnT>
                    <a:lnB w="7620" cap="flat" cmpd="sng" algn="ctr">
                      <a:solidFill>
                        <a:srgbClr val="C03304"/>
                      </a:solidFill>
                      <a:prstDash val="solid"/>
                      <a:round/>
                      <a:headEnd type="none" w="med" len="med"/>
                      <a:tailEnd type="none" w="med" len="med"/>
                    </a:lnB>
                    <a:solidFill>
                      <a:srgbClr val="FFFFFF"/>
                    </a:solidFill>
                  </a:tcPr>
                </a:tc>
                <a:tc>
                  <a:txBody>
                    <a:bodyPr/>
                    <a:lstStyle/>
                    <a:p>
                      <a:pPr algn="ctr" fontAlgn="base"/>
                      <a:r>
                        <a:rPr lang="zh-TW" altLang="en-US" sz="1600" dirty="0">
                          <a:effectLst/>
                          <a:latin typeface="CircleFont" panose="02010600010101010101" pitchFamily="2" charset="-122"/>
                          <a:ea typeface="CircleFont" panose="02010600010101010101" pitchFamily="2" charset="-122"/>
                        </a:rPr>
                        <a:t>內湖科學園區就業</a:t>
                      </a:r>
                    </a:p>
                  </a:txBody>
                  <a:tcPr marL="57593" marR="57593" marT="28797" marB="28797" anchor="ctr">
                    <a:lnL w="12700" cap="flat" cmpd="sng" algn="ctr">
                      <a:solidFill>
                        <a:srgbClr val="803104"/>
                      </a:solidFill>
                      <a:prstDash val="solid"/>
                      <a:round/>
                      <a:headEnd type="none" w="med" len="med"/>
                      <a:tailEnd type="none" w="med" len="med"/>
                    </a:lnL>
                    <a:lnR w="7620" cap="flat" cmpd="sng" algn="ctr">
                      <a:solidFill>
                        <a:srgbClr val="803104"/>
                      </a:solidFill>
                      <a:prstDash val="solid"/>
                      <a:round/>
                      <a:headEnd type="none" w="med" len="med"/>
                      <a:tailEnd type="none" w="med" len="med"/>
                    </a:lnR>
                    <a:lnT w="7620" cap="flat" cmpd="sng" algn="ctr">
                      <a:solidFill>
                        <a:srgbClr val="803104"/>
                      </a:solidFill>
                      <a:prstDash val="solid"/>
                      <a:round/>
                      <a:headEnd type="none" w="med" len="med"/>
                      <a:tailEnd type="none" w="med" len="med"/>
                    </a:lnT>
                    <a:lnB w="7620" cap="flat" cmpd="sng" algn="ctr">
                      <a:solidFill>
                        <a:srgbClr val="803104"/>
                      </a:solidFill>
                      <a:prstDash val="solid"/>
                      <a:round/>
                      <a:headEnd type="none" w="med" len="med"/>
                      <a:tailEnd type="none" w="med" len="med"/>
                    </a:lnB>
                    <a:solidFill>
                      <a:srgbClr val="FFFFFF"/>
                    </a:solidFill>
                  </a:tcPr>
                </a:tc>
                <a:extLst>
                  <a:ext uri="{0D108BD9-81ED-4DB2-BD59-A6C34878D82A}">
                    <a16:rowId xmlns:a16="http://schemas.microsoft.com/office/drawing/2014/main" val="2015844692"/>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頁尾版面配置區 2">
            <a:extLst>
              <a:ext uri="{FF2B5EF4-FFF2-40B4-BE49-F238E27FC236}">
                <a16:creationId xmlns:a16="http://schemas.microsoft.com/office/drawing/2014/main" id="{E402DB3B-0D6F-4282-9F25-42E6E7E5433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4" name="投影片編號版面配置區 3">
            <a:extLst>
              <a:ext uri="{FF2B5EF4-FFF2-40B4-BE49-F238E27FC236}">
                <a16:creationId xmlns:a16="http://schemas.microsoft.com/office/drawing/2014/main" id="{DE6484A7-219C-46D0-B1F1-1DA048046517}"/>
              </a:ext>
            </a:extLst>
          </p:cNvPr>
          <p:cNvSpPr>
            <a:spLocks noGrp="1"/>
          </p:cNvSpPr>
          <p:nvPr>
            <p:ph type="sldNum" sz="quarter" idx="11"/>
          </p:nvPr>
        </p:nvSpPr>
        <p:spPr/>
        <p:txBody>
          <a:bodyPr/>
          <a:lstStyle/>
          <a:p>
            <a:pPr>
              <a:defRPr/>
            </a:pPr>
            <a:r>
              <a:rPr lang="en-US" altLang="ko-KR" dirty="0">
                <a:ea typeface="Constantia" panose="02030602050306030303" pitchFamily="18" charset="0"/>
              </a:rPr>
              <a:t>38</a:t>
            </a:r>
          </a:p>
        </p:txBody>
      </p:sp>
      <p:sp>
        <p:nvSpPr>
          <p:cNvPr id="61445" name="標題 1">
            <a:extLst>
              <a:ext uri="{FF2B5EF4-FFF2-40B4-BE49-F238E27FC236}">
                <a16:creationId xmlns:a16="http://schemas.microsoft.com/office/drawing/2014/main" id="{DD40ABA8-5439-47FA-A708-C47B5BAAB31B}"/>
              </a:ext>
            </a:extLst>
          </p:cNvPr>
          <p:cNvSpPr>
            <a:spLocks noGrp="1"/>
          </p:cNvSpPr>
          <p:nvPr>
            <p:ph type="title"/>
          </p:nvPr>
        </p:nvSpPr>
        <p:spPr>
          <a:xfrm>
            <a:off x="441719" y="190581"/>
            <a:ext cx="5312769" cy="720725"/>
          </a:xfrm>
        </p:spPr>
        <p:txBody>
          <a:bodyPr/>
          <a:lstStyle/>
          <a:p>
            <a:r>
              <a:rPr lang="zh-TW" altLang="en-US" b="0" dirty="0">
                <a:solidFill>
                  <a:schemeClr val="bg1"/>
                </a:solidFill>
              </a:rPr>
              <a:t>電資學士班</a:t>
            </a:r>
            <a:r>
              <a:rPr lang="en-US" altLang="zh-TW" b="0" dirty="0">
                <a:solidFill>
                  <a:schemeClr val="bg1"/>
                </a:solidFill>
              </a:rPr>
              <a:t>(</a:t>
            </a:r>
            <a:r>
              <a:rPr lang="en-US" altLang="zh-TW" dirty="0"/>
              <a:t>104</a:t>
            </a:r>
            <a:r>
              <a:rPr lang="zh-TW" altLang="en-US" dirty="0"/>
              <a:t>年畢業</a:t>
            </a:r>
            <a:r>
              <a:rPr lang="en-US" altLang="zh-TW" b="0" dirty="0">
                <a:solidFill>
                  <a:schemeClr val="bg1"/>
                </a:solidFill>
              </a:rPr>
              <a:t>)</a:t>
            </a:r>
            <a:endParaRPr lang="zh-TW" altLang="en-US" dirty="0"/>
          </a:p>
        </p:txBody>
      </p:sp>
      <p:pic>
        <p:nvPicPr>
          <p:cNvPr id="3" name="圖片 2">
            <a:extLst>
              <a:ext uri="{FF2B5EF4-FFF2-40B4-BE49-F238E27FC236}">
                <a16:creationId xmlns:a16="http://schemas.microsoft.com/office/drawing/2014/main" id="{29F039EE-5EC3-407C-9790-D663AC190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6" y="1340767"/>
            <a:ext cx="5670533" cy="3780000"/>
          </a:xfrm>
          <a:prstGeom prst="rect">
            <a:avLst/>
          </a:prstGeom>
        </p:spPr>
      </p:pic>
      <p:sp>
        <p:nvSpPr>
          <p:cNvPr id="5" name="文字方塊 4">
            <a:extLst>
              <a:ext uri="{FF2B5EF4-FFF2-40B4-BE49-F238E27FC236}">
                <a16:creationId xmlns:a16="http://schemas.microsoft.com/office/drawing/2014/main" id="{0026D698-59A7-43E8-995C-69D961990013}"/>
              </a:ext>
            </a:extLst>
          </p:cNvPr>
          <p:cNvSpPr txBox="1"/>
          <p:nvPr/>
        </p:nvSpPr>
        <p:spPr>
          <a:xfrm>
            <a:off x="489916" y="5246760"/>
            <a:ext cx="6962404" cy="1200329"/>
          </a:xfrm>
          <a:prstGeom prst="rect">
            <a:avLst/>
          </a:prstGeom>
          <a:noFill/>
        </p:spPr>
        <p:txBody>
          <a:bodyPr wrap="square" rtlCol="0">
            <a:spAutoFit/>
          </a:bodyPr>
          <a:lstStyle/>
          <a:p>
            <a:pPr algn="just"/>
            <a:endParaRPr lang="en-US" altLang="zh-TW" dirty="0">
              <a:latin typeface="CircleFont" panose="02010600010101010101" pitchFamily="2" charset="-122"/>
              <a:ea typeface="CircleFont" panose="02010600010101010101" pitchFamily="2" charset="-122"/>
            </a:endParaRPr>
          </a:p>
          <a:p>
            <a:pPr algn="just"/>
            <a:r>
              <a:rPr lang="zh-TW" altLang="en-US" dirty="0">
                <a:latin typeface="CircleFont" panose="02010600010101010101" pitchFamily="2" charset="-122"/>
                <a:ea typeface="CircleFont" panose="02010600010101010101" pitchFamily="2" charset="-122"/>
              </a:rPr>
              <a:t>我想這些擔心應該都是多餘的，</a:t>
            </a:r>
            <a:r>
              <a:rPr lang="zh-TW" altLang="en-US" dirty="0">
                <a:solidFill>
                  <a:srgbClr val="FF0000"/>
                </a:solidFill>
                <a:latin typeface="CircleFont" panose="02010600010101010101" pitchFamily="2" charset="-122"/>
                <a:ea typeface="CircleFont" panose="02010600010101010101" pitchFamily="2" charset="-122"/>
              </a:rPr>
              <a:t>透過大一大二基礎的理論與實作課程同步進行下，其實搭配上大家過去所學的數理基礎，在實作上是可以突飛猛進的。</a:t>
            </a:r>
          </a:p>
        </p:txBody>
      </p:sp>
      <p:sp>
        <p:nvSpPr>
          <p:cNvPr id="10" name="文字方塊 9">
            <a:extLst>
              <a:ext uri="{FF2B5EF4-FFF2-40B4-BE49-F238E27FC236}">
                <a16:creationId xmlns:a16="http://schemas.microsoft.com/office/drawing/2014/main" id="{296BA2D9-FE2E-47AB-A777-967342FCD7C7}"/>
              </a:ext>
            </a:extLst>
          </p:cNvPr>
          <p:cNvSpPr txBox="1"/>
          <p:nvPr/>
        </p:nvSpPr>
        <p:spPr>
          <a:xfrm>
            <a:off x="6307696" y="1340768"/>
            <a:ext cx="2664296" cy="3416320"/>
          </a:xfrm>
          <a:prstGeom prst="rect">
            <a:avLst/>
          </a:prstGeom>
          <a:noFill/>
        </p:spPr>
        <p:txBody>
          <a:bodyPr wrap="square" rtlCol="0">
            <a:spAutoFit/>
          </a:bodyPr>
          <a:lstStyle/>
          <a:p>
            <a:pPr algn="just"/>
            <a:r>
              <a:rPr lang="zh-TW" altLang="en-US" dirty="0">
                <a:latin typeface="CircleFont" panose="02010600010101010101" pitchFamily="2" charset="-122"/>
                <a:ea typeface="CircleFont" panose="02010600010101010101" pitchFamily="2" charset="-122"/>
              </a:rPr>
              <a:t>或許，有些學弟學妹認為，上了科技大學，是否就沒辦法像是其他同學一樣，可以在普通大學完全的學習理論。</a:t>
            </a:r>
            <a:endParaRPr lang="en-US" altLang="zh-TW" dirty="0">
              <a:latin typeface="CircleFont" panose="02010600010101010101" pitchFamily="2" charset="-122"/>
              <a:ea typeface="CircleFont" panose="02010600010101010101" pitchFamily="2" charset="-122"/>
            </a:endParaRPr>
          </a:p>
          <a:p>
            <a:pPr algn="just"/>
            <a:endParaRPr lang="en-US" altLang="zh-TW" dirty="0">
              <a:latin typeface="CircleFont" panose="02010600010101010101" pitchFamily="2" charset="-122"/>
              <a:ea typeface="CircleFont" panose="02010600010101010101" pitchFamily="2" charset="-122"/>
            </a:endParaRPr>
          </a:p>
          <a:p>
            <a:pPr algn="just"/>
            <a:r>
              <a:rPr lang="zh-TW" altLang="en-US" dirty="0">
                <a:latin typeface="CircleFont" panose="02010600010101010101" pitchFamily="2" charset="-122"/>
                <a:ea typeface="CircleFont" panose="02010600010101010101" pitchFamily="2" charset="-122"/>
              </a:rPr>
              <a:t>抑或是，選擇科技大學會不會沒辦法像技職體系的同學一樣，少了厚實的技術底子，會在學習過程中面臨許多困難。</a:t>
            </a:r>
            <a:endParaRPr lang="en-US" altLang="zh-TW" dirty="0">
              <a:latin typeface="CircleFont" panose="02010600010101010101" pitchFamily="2" charset="-122"/>
              <a:ea typeface="CircleFont" panose="02010600010101010101" pitchFamily="2" charset="-122"/>
            </a:endParaRPr>
          </a:p>
        </p:txBody>
      </p:sp>
      <p:pic>
        <p:nvPicPr>
          <p:cNvPr id="12" name="圖形 11">
            <a:extLst>
              <a:ext uri="{FF2B5EF4-FFF2-40B4-BE49-F238E27FC236}">
                <a16:creationId xmlns:a16="http://schemas.microsoft.com/office/drawing/2014/main" id="{BD2D2D7E-EC75-41AC-ABCB-6D316DF4C1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4489" y="144816"/>
            <a:ext cx="3081536" cy="1027179"/>
          </a:xfrm>
          <a:prstGeom prst="rect">
            <a:avLst/>
          </a:prstGeom>
        </p:spPr>
      </p:pic>
      <p:sp>
        <p:nvSpPr>
          <p:cNvPr id="13" name="矩形 12">
            <a:extLst>
              <a:ext uri="{FF2B5EF4-FFF2-40B4-BE49-F238E27FC236}">
                <a16:creationId xmlns:a16="http://schemas.microsoft.com/office/drawing/2014/main" id="{AC59DC96-90CE-437A-AD38-010CD4A5E48C}"/>
              </a:ext>
            </a:extLst>
          </p:cNvPr>
          <p:cNvSpPr/>
          <p:nvPr/>
        </p:nvSpPr>
        <p:spPr>
          <a:xfrm>
            <a:off x="395536" y="902337"/>
            <a:ext cx="5940152"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5"/>
              </a:rPr>
              <a:t>https://myweb.ntut.edu.tw/~wwweecs/honors/alumni.html</a:t>
            </a:r>
            <a:r>
              <a:rPr lang="zh-TW" altLang="en-US" dirty="0">
                <a:latin typeface="CircleFont" panose="02010600010101010101" pitchFamily="2" charset="-122"/>
                <a:ea typeface="CircleFont" panose="02010600010101010101" pitchFamily="2" charset="-122"/>
              </a:rP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頁尾版面配置區 2">
            <a:extLst>
              <a:ext uri="{FF2B5EF4-FFF2-40B4-BE49-F238E27FC236}">
                <a16:creationId xmlns:a16="http://schemas.microsoft.com/office/drawing/2014/main" id="{E402DB3B-0D6F-4282-9F25-42E6E7E5433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4" name="投影片編號版面配置區 3">
            <a:extLst>
              <a:ext uri="{FF2B5EF4-FFF2-40B4-BE49-F238E27FC236}">
                <a16:creationId xmlns:a16="http://schemas.microsoft.com/office/drawing/2014/main" id="{DE6484A7-219C-46D0-B1F1-1DA048046517}"/>
              </a:ext>
            </a:extLst>
          </p:cNvPr>
          <p:cNvSpPr>
            <a:spLocks noGrp="1"/>
          </p:cNvSpPr>
          <p:nvPr>
            <p:ph type="sldNum" sz="quarter" idx="11"/>
          </p:nvPr>
        </p:nvSpPr>
        <p:spPr/>
        <p:txBody>
          <a:bodyPr/>
          <a:lstStyle/>
          <a:p>
            <a:pPr>
              <a:defRPr/>
            </a:pPr>
            <a:r>
              <a:rPr lang="en-US" altLang="ko-KR" dirty="0">
                <a:ea typeface="Constantia" panose="02030602050306030303" pitchFamily="18" charset="0"/>
              </a:rPr>
              <a:t>38</a:t>
            </a:r>
          </a:p>
        </p:txBody>
      </p:sp>
      <p:sp>
        <p:nvSpPr>
          <p:cNvPr id="61445" name="標題 1">
            <a:extLst>
              <a:ext uri="{FF2B5EF4-FFF2-40B4-BE49-F238E27FC236}">
                <a16:creationId xmlns:a16="http://schemas.microsoft.com/office/drawing/2014/main" id="{DD40ABA8-5439-47FA-A708-C47B5BAAB31B}"/>
              </a:ext>
            </a:extLst>
          </p:cNvPr>
          <p:cNvSpPr>
            <a:spLocks noGrp="1"/>
          </p:cNvSpPr>
          <p:nvPr>
            <p:ph type="title"/>
          </p:nvPr>
        </p:nvSpPr>
        <p:spPr>
          <a:xfrm>
            <a:off x="441720" y="190581"/>
            <a:ext cx="5312769" cy="720725"/>
          </a:xfrm>
        </p:spPr>
        <p:txBody>
          <a:bodyPr/>
          <a:lstStyle/>
          <a:p>
            <a:r>
              <a:rPr lang="zh-TW" altLang="en-US" b="0" dirty="0">
                <a:solidFill>
                  <a:schemeClr val="bg1"/>
                </a:solidFill>
              </a:rPr>
              <a:t>電資學士班</a:t>
            </a:r>
            <a:r>
              <a:rPr lang="en-US" altLang="zh-TW" b="0" dirty="0">
                <a:solidFill>
                  <a:schemeClr val="bg1"/>
                </a:solidFill>
              </a:rPr>
              <a:t>(</a:t>
            </a:r>
            <a:r>
              <a:rPr lang="en-US" altLang="zh-TW" dirty="0"/>
              <a:t>104</a:t>
            </a:r>
            <a:r>
              <a:rPr lang="zh-TW" altLang="en-US" dirty="0"/>
              <a:t>年畢業</a:t>
            </a:r>
            <a:r>
              <a:rPr lang="en-US" altLang="zh-TW" b="0" dirty="0">
                <a:solidFill>
                  <a:schemeClr val="bg1"/>
                </a:solidFill>
              </a:rPr>
              <a:t>)</a:t>
            </a:r>
            <a:endParaRPr lang="zh-TW" altLang="en-US" dirty="0"/>
          </a:p>
        </p:txBody>
      </p:sp>
      <p:pic>
        <p:nvPicPr>
          <p:cNvPr id="3" name="圖片 2">
            <a:extLst>
              <a:ext uri="{FF2B5EF4-FFF2-40B4-BE49-F238E27FC236}">
                <a16:creationId xmlns:a16="http://schemas.microsoft.com/office/drawing/2014/main" id="{29F039EE-5EC3-407C-9790-D663AC190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6" y="1340767"/>
            <a:ext cx="5670533" cy="3780000"/>
          </a:xfrm>
          <a:prstGeom prst="rect">
            <a:avLst/>
          </a:prstGeom>
        </p:spPr>
      </p:pic>
      <p:sp>
        <p:nvSpPr>
          <p:cNvPr id="5" name="文字方塊 4">
            <a:extLst>
              <a:ext uri="{FF2B5EF4-FFF2-40B4-BE49-F238E27FC236}">
                <a16:creationId xmlns:a16="http://schemas.microsoft.com/office/drawing/2014/main" id="{0026D698-59A7-43E8-995C-69D961990013}"/>
              </a:ext>
            </a:extLst>
          </p:cNvPr>
          <p:cNvSpPr txBox="1"/>
          <p:nvPr/>
        </p:nvSpPr>
        <p:spPr>
          <a:xfrm>
            <a:off x="489916" y="5246760"/>
            <a:ext cx="8482076" cy="1477328"/>
          </a:xfrm>
          <a:prstGeom prst="rect">
            <a:avLst/>
          </a:prstGeom>
          <a:noFill/>
        </p:spPr>
        <p:txBody>
          <a:bodyPr wrap="square" rtlCol="0">
            <a:spAutoFit/>
          </a:bodyPr>
          <a:lstStyle/>
          <a:p>
            <a:pPr algn="just"/>
            <a:r>
              <a:rPr lang="zh-TW" altLang="en-US" dirty="0">
                <a:latin typeface="CircleFont" panose="02010600010101010101" pitchFamily="2" charset="-122"/>
                <a:ea typeface="CircleFont" panose="02010600010101010101" pitchFamily="2" charset="-122"/>
              </a:rPr>
              <a:t>在 </a:t>
            </a:r>
            <a:r>
              <a:rPr lang="en-US" altLang="zh-TW" dirty="0">
                <a:latin typeface="CircleFont" panose="02010600010101010101" pitchFamily="2" charset="-122"/>
                <a:ea typeface="CircleFont" panose="02010600010101010101" pitchFamily="2" charset="-122"/>
              </a:rPr>
              <a:t>105 </a:t>
            </a:r>
            <a:r>
              <a:rPr lang="zh-TW" altLang="en-US" dirty="0">
                <a:latin typeface="CircleFont" panose="02010600010101010101" pitchFamily="2" charset="-122"/>
                <a:ea typeface="CircleFont" panose="02010600010101010101" pitchFamily="2" charset="-122"/>
              </a:rPr>
              <a:t>年畢業後，我在服完兵役後，先到了痞客邦，擔任 </a:t>
            </a:r>
            <a:r>
              <a:rPr lang="en-US" altLang="zh-TW" dirty="0">
                <a:latin typeface="CircleFont" panose="02010600010101010101" pitchFamily="2" charset="-122"/>
                <a:ea typeface="CircleFont" panose="02010600010101010101" pitchFamily="2" charset="-122"/>
              </a:rPr>
              <a:t>iOS App </a:t>
            </a:r>
            <a:r>
              <a:rPr lang="zh-TW" altLang="en-US" dirty="0">
                <a:latin typeface="CircleFont" panose="02010600010101010101" pitchFamily="2" charset="-122"/>
                <a:ea typeface="CircleFont" panose="02010600010101010101" pitchFamily="2" charset="-122"/>
              </a:rPr>
              <a:t>工程師，也很幸運地在同一年</a:t>
            </a:r>
            <a:r>
              <a:rPr lang="zh-TW" altLang="en-US" dirty="0">
                <a:solidFill>
                  <a:srgbClr val="FF0000"/>
                </a:solidFill>
                <a:latin typeface="CircleFont" panose="02010600010101010101" pitchFamily="2" charset="-122"/>
                <a:ea typeface="CircleFont" panose="02010600010101010101" pitchFamily="2" charset="-122"/>
              </a:rPr>
              <a:t>錄取北京大學</a:t>
            </a:r>
            <a:r>
              <a:rPr lang="zh-TW" altLang="en-US" dirty="0">
                <a:latin typeface="CircleFont" panose="02010600010101010101" pitchFamily="2" charset="-122"/>
                <a:ea typeface="CircleFont" panose="02010600010101010101" pitchFamily="2" charset="-122"/>
              </a:rPr>
              <a:t>，</a:t>
            </a:r>
            <a:r>
              <a:rPr lang="zh-TW" altLang="en-US" dirty="0">
                <a:solidFill>
                  <a:srgbClr val="FF0000"/>
                </a:solidFill>
                <a:latin typeface="CircleFont" panose="02010600010101010101" pitchFamily="2" charset="-122"/>
                <a:ea typeface="CircleFont" panose="02010600010101010101" pitchFamily="2" charset="-122"/>
              </a:rPr>
              <a:t>北京大學軟件與微電子學院</a:t>
            </a:r>
            <a:r>
              <a:rPr lang="en-US" altLang="zh-TW" dirty="0">
                <a:latin typeface="CircleFont" panose="02010600010101010101" pitchFamily="2" charset="-122"/>
                <a:ea typeface="CircleFont" panose="02010600010101010101" pitchFamily="2" charset="-122"/>
              </a:rPr>
              <a:t>——</a:t>
            </a:r>
            <a:r>
              <a:rPr lang="zh-TW" altLang="en-US" dirty="0">
                <a:latin typeface="CircleFont" panose="02010600010101010101" pitchFamily="2" charset="-122"/>
                <a:ea typeface="CircleFont" panose="02010600010101010101" pitchFamily="2" charset="-122"/>
              </a:rPr>
              <a:t>軟件工程研究所。正是因為在電資學士班，除了培養理論的基礎，以及非常扎實的實務操作經驗累積，包括軟件工程的項目設計、開發、維護等等，所以現在才能在學涯與職涯中，可以比別人更有競爭力。如果有任何問題，歡迎大家透過 </a:t>
            </a:r>
            <a:r>
              <a:rPr lang="en-US" altLang="zh-TW" dirty="0">
                <a:latin typeface="CircleFont" panose="02010600010101010101" pitchFamily="2" charset="-122"/>
                <a:ea typeface="CircleFont" panose="02010600010101010101" pitchFamily="2" charset="-122"/>
              </a:rPr>
              <a:t>Email </a:t>
            </a:r>
            <a:r>
              <a:rPr lang="zh-TW" altLang="en-US" dirty="0">
                <a:latin typeface="CircleFont" panose="02010600010101010101" pitchFamily="2" charset="-122"/>
                <a:ea typeface="CircleFont" panose="02010600010101010101" pitchFamily="2" charset="-122"/>
              </a:rPr>
              <a:t>聯繫我。</a:t>
            </a:r>
          </a:p>
        </p:txBody>
      </p:sp>
      <p:sp>
        <p:nvSpPr>
          <p:cNvPr id="10" name="文字方塊 9">
            <a:extLst>
              <a:ext uri="{FF2B5EF4-FFF2-40B4-BE49-F238E27FC236}">
                <a16:creationId xmlns:a16="http://schemas.microsoft.com/office/drawing/2014/main" id="{296BA2D9-FE2E-47AB-A777-967342FCD7C7}"/>
              </a:ext>
            </a:extLst>
          </p:cNvPr>
          <p:cNvSpPr txBox="1"/>
          <p:nvPr/>
        </p:nvSpPr>
        <p:spPr>
          <a:xfrm>
            <a:off x="6307696" y="1340768"/>
            <a:ext cx="2664296" cy="3693319"/>
          </a:xfrm>
          <a:prstGeom prst="rect">
            <a:avLst/>
          </a:prstGeom>
          <a:noFill/>
        </p:spPr>
        <p:txBody>
          <a:bodyPr wrap="square" rtlCol="0">
            <a:spAutoFit/>
          </a:bodyPr>
          <a:lstStyle/>
          <a:p>
            <a:pPr algn="just"/>
            <a:r>
              <a:rPr lang="zh-TW" altLang="en-US" dirty="0">
                <a:latin typeface="CircleFont" panose="02010600010101010101" pitchFamily="2" charset="-122"/>
                <a:ea typeface="CircleFont" panose="02010600010101010101" pitchFamily="2" charset="-122"/>
              </a:rPr>
              <a:t>除此之外，臺北科技大學也期望學生正與業界還有世界接軌。所以非常鼓勵學生，前往</a:t>
            </a:r>
            <a:r>
              <a:rPr lang="zh-TW" altLang="en-US" dirty="0">
                <a:solidFill>
                  <a:srgbClr val="FF0000"/>
                </a:solidFill>
                <a:latin typeface="CircleFont" panose="02010600010101010101" pitchFamily="2" charset="-122"/>
                <a:ea typeface="CircleFont" panose="02010600010101010101" pitchFamily="2" charset="-122"/>
              </a:rPr>
              <a:t>國外交流</a:t>
            </a:r>
            <a:r>
              <a:rPr lang="zh-TW" altLang="en-US" dirty="0">
                <a:latin typeface="CircleFont" panose="02010600010101010101" pitchFamily="2" charset="-122"/>
                <a:ea typeface="CircleFont" panose="02010600010101010101" pitchFamily="2" charset="-122"/>
              </a:rPr>
              <a:t>、到企業進行實習。所以在大四下，我也非常榮幸能</a:t>
            </a:r>
            <a:r>
              <a:rPr lang="zh-TW" altLang="en-US" dirty="0">
                <a:solidFill>
                  <a:srgbClr val="FF0000"/>
                </a:solidFill>
                <a:latin typeface="CircleFont" panose="02010600010101010101" pitchFamily="2" charset="-122"/>
                <a:ea typeface="CircleFont" panose="02010600010101010101" pitchFamily="2" charset="-122"/>
              </a:rPr>
              <a:t>代表臺北科技大學前往法國 </a:t>
            </a:r>
            <a:r>
              <a:rPr lang="en-US" altLang="zh-TW" dirty="0">
                <a:solidFill>
                  <a:srgbClr val="FF0000"/>
                </a:solidFill>
                <a:latin typeface="CircleFont" panose="02010600010101010101" pitchFamily="2" charset="-122"/>
                <a:ea typeface="CircleFont" panose="02010600010101010101" pitchFamily="2" charset="-122"/>
              </a:rPr>
              <a:t>ESIEE Paris (</a:t>
            </a:r>
            <a:r>
              <a:rPr lang="zh-TW" altLang="en-US" dirty="0">
                <a:solidFill>
                  <a:srgbClr val="FF0000"/>
                </a:solidFill>
                <a:latin typeface="CircleFont" panose="02010600010101010101" pitchFamily="2" charset="-122"/>
                <a:ea typeface="CircleFont" panose="02010600010101010101" pitchFamily="2" charset="-122"/>
              </a:rPr>
              <a:t>巴黎電氣工程與電子工程學院</a:t>
            </a:r>
            <a:r>
              <a:rPr lang="en-US" altLang="zh-TW" dirty="0">
                <a:solidFill>
                  <a:srgbClr val="FF0000"/>
                </a:solidFill>
                <a:latin typeface="CircleFont" panose="02010600010101010101" pitchFamily="2" charset="-122"/>
                <a:ea typeface="CircleFont" panose="02010600010101010101" pitchFamily="2" charset="-122"/>
              </a:rPr>
              <a:t>) </a:t>
            </a:r>
            <a:r>
              <a:rPr lang="zh-TW" altLang="en-US" dirty="0">
                <a:solidFill>
                  <a:srgbClr val="FF0000"/>
                </a:solidFill>
                <a:latin typeface="CircleFont" panose="02010600010101010101" pitchFamily="2" charset="-122"/>
                <a:ea typeface="CircleFont" panose="02010600010101010101" pitchFamily="2" charset="-122"/>
              </a:rPr>
              <a:t>，擔任交換學生</a:t>
            </a:r>
            <a:r>
              <a:rPr lang="zh-TW" altLang="en-US" dirty="0">
                <a:latin typeface="CircleFont" panose="02010600010101010101" pitchFamily="2" charset="-122"/>
                <a:ea typeface="CircleFont" panose="02010600010101010101" pitchFamily="2" charset="-122"/>
              </a:rPr>
              <a:t>，與不同國家的學生一起學習、合作軟體工程項目。</a:t>
            </a:r>
          </a:p>
        </p:txBody>
      </p:sp>
      <p:pic>
        <p:nvPicPr>
          <p:cNvPr id="12" name="圖形 11">
            <a:extLst>
              <a:ext uri="{FF2B5EF4-FFF2-40B4-BE49-F238E27FC236}">
                <a16:creationId xmlns:a16="http://schemas.microsoft.com/office/drawing/2014/main" id="{BD2D2D7E-EC75-41AC-ABCB-6D316DF4C1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4489" y="144816"/>
            <a:ext cx="3081536" cy="1027179"/>
          </a:xfrm>
          <a:prstGeom prst="rect">
            <a:avLst/>
          </a:prstGeom>
        </p:spPr>
      </p:pic>
      <p:sp>
        <p:nvSpPr>
          <p:cNvPr id="13" name="矩形 12">
            <a:extLst>
              <a:ext uri="{FF2B5EF4-FFF2-40B4-BE49-F238E27FC236}">
                <a16:creationId xmlns:a16="http://schemas.microsoft.com/office/drawing/2014/main" id="{AC59DC96-90CE-437A-AD38-010CD4A5E48C}"/>
              </a:ext>
            </a:extLst>
          </p:cNvPr>
          <p:cNvSpPr/>
          <p:nvPr/>
        </p:nvSpPr>
        <p:spPr>
          <a:xfrm>
            <a:off x="395536" y="902337"/>
            <a:ext cx="5940152"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5"/>
              </a:rPr>
              <a:t>https://myweb.ntut.edu.tw/~wwweecs/honors/alumni.html</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3987252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頁尾版面配置區 2">
            <a:extLst>
              <a:ext uri="{FF2B5EF4-FFF2-40B4-BE49-F238E27FC236}">
                <a16:creationId xmlns:a16="http://schemas.microsoft.com/office/drawing/2014/main" id="{E490AA0B-F3E2-42C0-AFFC-8CD34B9C9E2D}"/>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4" name="投影片編號版面配置區 3">
            <a:extLst>
              <a:ext uri="{FF2B5EF4-FFF2-40B4-BE49-F238E27FC236}">
                <a16:creationId xmlns:a16="http://schemas.microsoft.com/office/drawing/2014/main" id="{C0B35366-CCB6-48DE-BC2B-1BA20DD0C046}"/>
              </a:ext>
            </a:extLst>
          </p:cNvPr>
          <p:cNvSpPr>
            <a:spLocks noGrp="1"/>
          </p:cNvSpPr>
          <p:nvPr>
            <p:ph type="sldNum" sz="quarter" idx="11"/>
          </p:nvPr>
        </p:nvSpPr>
        <p:spPr/>
        <p:txBody>
          <a:bodyPr/>
          <a:lstStyle/>
          <a:p>
            <a:pPr>
              <a:defRPr/>
            </a:pPr>
            <a:r>
              <a:rPr lang="en-US" altLang="ko-KR" dirty="0">
                <a:ea typeface="Constantia" panose="02030602050306030303" pitchFamily="18" charset="0"/>
              </a:rPr>
              <a:t>38</a:t>
            </a:r>
          </a:p>
        </p:txBody>
      </p:sp>
      <p:pic>
        <p:nvPicPr>
          <p:cNvPr id="3" name="圖形 2">
            <a:extLst>
              <a:ext uri="{FF2B5EF4-FFF2-40B4-BE49-F238E27FC236}">
                <a16:creationId xmlns:a16="http://schemas.microsoft.com/office/drawing/2014/main" id="{826D90AF-3144-4B8F-8AD2-A9A5B113FA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8800" y="252175"/>
            <a:ext cx="3078000" cy="1026000"/>
          </a:xfrm>
          <a:prstGeom prst="rect">
            <a:avLst/>
          </a:prstGeom>
        </p:spPr>
      </p:pic>
      <p:sp>
        <p:nvSpPr>
          <p:cNvPr id="14" name="標題 1">
            <a:extLst>
              <a:ext uri="{FF2B5EF4-FFF2-40B4-BE49-F238E27FC236}">
                <a16:creationId xmlns:a16="http://schemas.microsoft.com/office/drawing/2014/main" id="{664D8519-ED19-4B48-8C0D-E0C52D259110}"/>
              </a:ext>
            </a:extLst>
          </p:cNvPr>
          <p:cNvSpPr>
            <a:spLocks noGrp="1"/>
          </p:cNvSpPr>
          <p:nvPr>
            <p:ph type="title"/>
          </p:nvPr>
        </p:nvSpPr>
        <p:spPr>
          <a:xfrm>
            <a:off x="441720" y="190581"/>
            <a:ext cx="5040000" cy="720725"/>
          </a:xfrm>
        </p:spPr>
        <p:txBody>
          <a:bodyPr/>
          <a:lstStyle/>
          <a:p>
            <a:r>
              <a:rPr lang="zh-TW" altLang="en-US" b="0" dirty="0">
                <a:solidFill>
                  <a:schemeClr val="bg1"/>
                </a:solidFill>
              </a:rPr>
              <a:t>電資學士班</a:t>
            </a:r>
            <a:r>
              <a:rPr lang="en-US" altLang="zh-TW" b="0" dirty="0">
                <a:solidFill>
                  <a:schemeClr val="bg1"/>
                </a:solidFill>
              </a:rPr>
              <a:t>(</a:t>
            </a:r>
            <a:r>
              <a:rPr lang="en-US" altLang="zh-TW" dirty="0"/>
              <a:t>104</a:t>
            </a:r>
            <a:r>
              <a:rPr lang="zh-TW" altLang="en-US" dirty="0"/>
              <a:t>年畢業</a:t>
            </a:r>
            <a:r>
              <a:rPr lang="en-US" altLang="zh-TW" b="0" dirty="0">
                <a:solidFill>
                  <a:schemeClr val="bg1"/>
                </a:solidFill>
              </a:rPr>
              <a:t>)</a:t>
            </a:r>
            <a:endParaRPr lang="zh-TW" altLang="en-US" dirty="0"/>
          </a:p>
        </p:txBody>
      </p:sp>
      <p:sp>
        <p:nvSpPr>
          <p:cNvPr id="15" name="矩形 14">
            <a:extLst>
              <a:ext uri="{FF2B5EF4-FFF2-40B4-BE49-F238E27FC236}">
                <a16:creationId xmlns:a16="http://schemas.microsoft.com/office/drawing/2014/main" id="{F1185EE3-89A2-4E1A-92C5-EFF16C59A60F}"/>
              </a:ext>
            </a:extLst>
          </p:cNvPr>
          <p:cNvSpPr/>
          <p:nvPr/>
        </p:nvSpPr>
        <p:spPr>
          <a:xfrm>
            <a:off x="395536" y="902337"/>
            <a:ext cx="5940152"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4"/>
              </a:rPr>
              <a:t>https://myweb.ntut.edu.tw/~wwweecs/honors/alumni.html</a:t>
            </a:r>
            <a:r>
              <a:rPr lang="zh-TW" altLang="en-US" dirty="0">
                <a:latin typeface="CircleFont" panose="02010600010101010101" pitchFamily="2" charset="-122"/>
                <a:ea typeface="CircleFont" panose="02010600010101010101" pitchFamily="2" charset="-122"/>
              </a:rPr>
              <a:t> </a:t>
            </a:r>
          </a:p>
        </p:txBody>
      </p:sp>
      <p:pic>
        <p:nvPicPr>
          <p:cNvPr id="12" name="圖片 11">
            <a:extLst>
              <a:ext uri="{FF2B5EF4-FFF2-40B4-BE49-F238E27FC236}">
                <a16:creationId xmlns:a16="http://schemas.microsoft.com/office/drawing/2014/main" id="{18D4ED09-C898-4656-9842-5FB991BB8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720" y="1412776"/>
            <a:ext cx="5040000" cy="3780000"/>
          </a:xfrm>
          <a:prstGeom prst="rect">
            <a:avLst/>
          </a:prstGeom>
        </p:spPr>
      </p:pic>
      <p:sp>
        <p:nvSpPr>
          <p:cNvPr id="13" name="矩形 12">
            <a:extLst>
              <a:ext uri="{FF2B5EF4-FFF2-40B4-BE49-F238E27FC236}">
                <a16:creationId xmlns:a16="http://schemas.microsoft.com/office/drawing/2014/main" id="{F7B913D2-3568-4F28-B81C-A89575F8422B}"/>
              </a:ext>
            </a:extLst>
          </p:cNvPr>
          <p:cNvSpPr/>
          <p:nvPr/>
        </p:nvSpPr>
        <p:spPr>
          <a:xfrm>
            <a:off x="5580112" y="1412776"/>
            <a:ext cx="3499704" cy="3785652"/>
          </a:xfrm>
          <a:prstGeom prst="rect">
            <a:avLst/>
          </a:prstGeom>
        </p:spPr>
        <p:txBody>
          <a:bodyPr wrap="square">
            <a:spAutoFit/>
          </a:bodyPr>
          <a:lstStyle/>
          <a:p>
            <a:r>
              <a:rPr lang="zh-TW" altLang="en-US" sz="2000" dirty="0">
                <a:solidFill>
                  <a:srgbClr val="666666"/>
                </a:solidFill>
                <a:latin typeface="CircleFont" panose="02010600010101010101" pitchFamily="2" charset="-122"/>
                <a:ea typeface="CircleFont" panose="02010600010101010101" pitchFamily="2" charset="-122"/>
              </a:rPr>
              <a:t>大家好，我於</a:t>
            </a:r>
            <a:r>
              <a:rPr lang="en-US" altLang="zh-TW" sz="2000" dirty="0">
                <a:solidFill>
                  <a:srgbClr val="666666"/>
                </a:solidFill>
                <a:latin typeface="CircleFont" panose="02010600010101010101" pitchFamily="2" charset="-122"/>
                <a:ea typeface="CircleFont" panose="02010600010101010101" pitchFamily="2" charset="-122"/>
              </a:rPr>
              <a:t>101</a:t>
            </a:r>
            <a:r>
              <a:rPr lang="zh-TW" altLang="en-US" sz="2000" dirty="0">
                <a:solidFill>
                  <a:srgbClr val="666666"/>
                </a:solidFill>
                <a:latin typeface="CircleFont" panose="02010600010101010101" pitchFamily="2" charset="-122"/>
                <a:ea typeface="CircleFont" panose="02010600010101010101" pitchFamily="2" charset="-122"/>
              </a:rPr>
              <a:t>學年度始就讀北科大電資學士班，並於大三選擇電資學院之電機工程學系作為日後投入領域。目前我在</a:t>
            </a:r>
            <a:r>
              <a:rPr lang="zh-TW" altLang="en-US" sz="2000" u="sng" dirty="0">
                <a:solidFill>
                  <a:srgbClr val="8A4680"/>
                </a:solidFill>
                <a:latin typeface="CircleFont" panose="02010600010101010101" pitchFamily="2" charset="-122"/>
                <a:ea typeface="CircleFont" panose="02010600010101010101" pitchFamily="2" charset="-122"/>
                <a:hlinkClick r:id="rId6"/>
              </a:rPr>
              <a:t>丹麥工業大學</a:t>
            </a:r>
            <a:r>
              <a:rPr lang="zh-TW" altLang="en-US" sz="2000" dirty="0">
                <a:solidFill>
                  <a:srgbClr val="666666"/>
                </a:solidFill>
                <a:latin typeface="CircleFont" panose="02010600010101010101" pitchFamily="2" charset="-122"/>
                <a:ea typeface="CircleFont" panose="02010600010101010101" pitchFamily="2" charset="-122"/>
              </a:rPr>
              <a:t> </a:t>
            </a:r>
            <a:r>
              <a:rPr lang="en-US" altLang="zh-TW" sz="2000" dirty="0">
                <a:solidFill>
                  <a:srgbClr val="666666"/>
                </a:solidFill>
                <a:latin typeface="CircleFont" panose="02010600010101010101" pitchFamily="2" charset="-122"/>
                <a:ea typeface="CircleFont" panose="02010600010101010101" pitchFamily="2" charset="-122"/>
              </a:rPr>
              <a:t>(Technical University of Denmark - DTU) </a:t>
            </a:r>
            <a:r>
              <a:rPr lang="zh-TW" altLang="en-US" sz="2000" dirty="0">
                <a:solidFill>
                  <a:srgbClr val="666666"/>
                </a:solidFill>
                <a:latin typeface="CircleFont" panose="02010600010101010101" pitchFamily="2" charset="-122"/>
                <a:ea typeface="CircleFont" panose="02010600010101010101" pitchFamily="2" charset="-122"/>
              </a:rPr>
              <a:t>進修</a:t>
            </a:r>
            <a:r>
              <a:rPr lang="zh-TW" altLang="en-US" sz="2000" dirty="0">
                <a:solidFill>
                  <a:srgbClr val="FF0000"/>
                </a:solidFill>
                <a:latin typeface="CircleFont" panose="02010600010101010101" pitchFamily="2" charset="-122"/>
                <a:ea typeface="CircleFont" panose="02010600010101010101" pitchFamily="2" charset="-122"/>
              </a:rPr>
              <a:t>永續能源工程碩士學位學程</a:t>
            </a:r>
            <a:r>
              <a:rPr lang="zh-TW" altLang="en-US" sz="2000" dirty="0">
                <a:solidFill>
                  <a:srgbClr val="666666"/>
                </a:solidFill>
                <a:latin typeface="CircleFont" panose="02010600010101010101" pitchFamily="2" charset="-122"/>
                <a:ea typeface="CircleFont" panose="02010600010101010101" pitchFamily="2" charset="-122"/>
              </a:rPr>
              <a:t> </a:t>
            </a:r>
            <a:r>
              <a:rPr lang="en-US" altLang="zh-TW" sz="2000" dirty="0">
                <a:solidFill>
                  <a:srgbClr val="666666"/>
                </a:solidFill>
                <a:latin typeface="CircleFont" panose="02010600010101010101" pitchFamily="2" charset="-122"/>
                <a:ea typeface="CircleFont" panose="02010600010101010101" pitchFamily="2" charset="-122"/>
              </a:rPr>
              <a:t>(MSc Engineering in Sustainable Energy)</a:t>
            </a:r>
            <a:r>
              <a:rPr lang="zh-TW" altLang="en-US" sz="2000" dirty="0">
                <a:solidFill>
                  <a:srgbClr val="666666"/>
                </a:solidFill>
                <a:latin typeface="CircleFont" panose="02010600010101010101" pitchFamily="2" charset="-122"/>
                <a:ea typeface="CircleFont" panose="02010600010101010101" pitchFamily="2" charset="-122"/>
              </a:rPr>
              <a:t>，畢業前預計進修面向包含</a:t>
            </a:r>
            <a:r>
              <a:rPr lang="zh-TW" altLang="en-US" sz="2000" dirty="0">
                <a:solidFill>
                  <a:srgbClr val="FF0000"/>
                </a:solidFill>
                <a:latin typeface="CircleFont" panose="02010600010101010101" pitchFamily="2" charset="-122"/>
                <a:ea typeface="CircleFont" panose="02010600010101010101" pitchFamily="2" charset="-122"/>
              </a:rPr>
              <a:t>風能、電網系統、以及能源綜合面向之整合分析等概要範疇。</a:t>
            </a:r>
          </a:p>
        </p:txBody>
      </p:sp>
      <p:sp>
        <p:nvSpPr>
          <p:cNvPr id="16" name="矩形 15">
            <a:extLst>
              <a:ext uri="{FF2B5EF4-FFF2-40B4-BE49-F238E27FC236}">
                <a16:creationId xmlns:a16="http://schemas.microsoft.com/office/drawing/2014/main" id="{F0288026-4EC6-408E-9C47-A83D903AF60A}"/>
              </a:ext>
            </a:extLst>
          </p:cNvPr>
          <p:cNvSpPr/>
          <p:nvPr/>
        </p:nvSpPr>
        <p:spPr>
          <a:xfrm>
            <a:off x="149097" y="5397785"/>
            <a:ext cx="8994903" cy="1200329"/>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rPr>
              <a:t>其中最先撼動我的機緣，是數次籌備</a:t>
            </a:r>
            <a:r>
              <a:rPr lang="zh-TW" altLang="en-US" dirty="0">
                <a:solidFill>
                  <a:srgbClr val="FF0000"/>
                </a:solidFill>
                <a:latin typeface="CircleFont" panose="02010600010101010101" pitchFamily="2" charset="-122"/>
                <a:ea typeface="CircleFont" panose="02010600010101010101" pitchFamily="2" charset="-122"/>
              </a:rPr>
              <a:t>模擬聯合國環境署</a:t>
            </a:r>
            <a:r>
              <a:rPr lang="zh-TW" altLang="en-US" dirty="0">
                <a:latin typeface="CircleFont" panose="02010600010101010101" pitchFamily="2" charset="-122"/>
                <a:ea typeface="CircleFont" panose="02010600010101010101" pitchFamily="2" charset="-122"/>
              </a:rPr>
              <a:t>議題的過程，我才逐漸意識到自己熱愛的自然環境在各方面其實都遠比我們假想的脆弱！後來，也有幸在畢業前透過跨校選拔，獲選贊助前往歐洲參訪百大永續企業與永續城市。繼而強化了我希望以理工人思維，投入未來能源產業轉型的決心，以一己之力為地球的永續發展盡最大貢獻。</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頁尾版面配置區 2">
            <a:extLst>
              <a:ext uri="{FF2B5EF4-FFF2-40B4-BE49-F238E27FC236}">
                <a16:creationId xmlns:a16="http://schemas.microsoft.com/office/drawing/2014/main" id="{E490AA0B-F3E2-42C0-AFFC-8CD34B9C9E2D}"/>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4" name="投影片編號版面配置區 3">
            <a:extLst>
              <a:ext uri="{FF2B5EF4-FFF2-40B4-BE49-F238E27FC236}">
                <a16:creationId xmlns:a16="http://schemas.microsoft.com/office/drawing/2014/main" id="{C0B35366-CCB6-48DE-BC2B-1BA20DD0C046}"/>
              </a:ext>
            </a:extLst>
          </p:cNvPr>
          <p:cNvSpPr>
            <a:spLocks noGrp="1"/>
          </p:cNvSpPr>
          <p:nvPr>
            <p:ph type="sldNum" sz="quarter" idx="11"/>
          </p:nvPr>
        </p:nvSpPr>
        <p:spPr/>
        <p:txBody>
          <a:bodyPr/>
          <a:lstStyle/>
          <a:p>
            <a:pPr>
              <a:defRPr/>
            </a:pPr>
            <a:r>
              <a:rPr lang="en-US" altLang="ko-KR" dirty="0">
                <a:ea typeface="Constantia" panose="02030602050306030303" pitchFamily="18" charset="0"/>
              </a:rPr>
              <a:t>38</a:t>
            </a:r>
          </a:p>
        </p:txBody>
      </p:sp>
      <p:pic>
        <p:nvPicPr>
          <p:cNvPr id="3" name="圖形 2">
            <a:extLst>
              <a:ext uri="{FF2B5EF4-FFF2-40B4-BE49-F238E27FC236}">
                <a16:creationId xmlns:a16="http://schemas.microsoft.com/office/drawing/2014/main" id="{826D90AF-3144-4B8F-8AD2-A9A5B113FA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8800" y="252175"/>
            <a:ext cx="3078000" cy="1026000"/>
          </a:xfrm>
          <a:prstGeom prst="rect">
            <a:avLst/>
          </a:prstGeom>
        </p:spPr>
      </p:pic>
      <p:sp>
        <p:nvSpPr>
          <p:cNvPr id="14" name="標題 1">
            <a:extLst>
              <a:ext uri="{FF2B5EF4-FFF2-40B4-BE49-F238E27FC236}">
                <a16:creationId xmlns:a16="http://schemas.microsoft.com/office/drawing/2014/main" id="{664D8519-ED19-4B48-8C0D-E0C52D259110}"/>
              </a:ext>
            </a:extLst>
          </p:cNvPr>
          <p:cNvSpPr>
            <a:spLocks noGrp="1"/>
          </p:cNvSpPr>
          <p:nvPr>
            <p:ph type="title"/>
          </p:nvPr>
        </p:nvSpPr>
        <p:spPr>
          <a:xfrm>
            <a:off x="441720" y="190581"/>
            <a:ext cx="5040000" cy="720725"/>
          </a:xfrm>
        </p:spPr>
        <p:txBody>
          <a:bodyPr/>
          <a:lstStyle/>
          <a:p>
            <a:r>
              <a:rPr lang="zh-TW" altLang="en-US" b="0" dirty="0">
                <a:solidFill>
                  <a:schemeClr val="bg1"/>
                </a:solidFill>
              </a:rPr>
              <a:t>電資學士班</a:t>
            </a:r>
            <a:r>
              <a:rPr lang="en-US" altLang="zh-TW" b="0" dirty="0">
                <a:solidFill>
                  <a:schemeClr val="bg1"/>
                </a:solidFill>
              </a:rPr>
              <a:t>(</a:t>
            </a:r>
            <a:r>
              <a:rPr lang="en-US" altLang="zh-TW" dirty="0"/>
              <a:t>104</a:t>
            </a:r>
            <a:r>
              <a:rPr lang="zh-TW" altLang="en-US" dirty="0"/>
              <a:t>年畢業</a:t>
            </a:r>
            <a:r>
              <a:rPr lang="en-US" altLang="zh-TW" b="0" dirty="0">
                <a:solidFill>
                  <a:schemeClr val="bg1"/>
                </a:solidFill>
              </a:rPr>
              <a:t>)</a:t>
            </a:r>
            <a:endParaRPr lang="zh-TW" altLang="en-US" dirty="0"/>
          </a:p>
        </p:txBody>
      </p:sp>
      <p:sp>
        <p:nvSpPr>
          <p:cNvPr id="15" name="矩形 14">
            <a:extLst>
              <a:ext uri="{FF2B5EF4-FFF2-40B4-BE49-F238E27FC236}">
                <a16:creationId xmlns:a16="http://schemas.microsoft.com/office/drawing/2014/main" id="{F1185EE3-89A2-4E1A-92C5-EFF16C59A60F}"/>
              </a:ext>
            </a:extLst>
          </p:cNvPr>
          <p:cNvSpPr/>
          <p:nvPr/>
        </p:nvSpPr>
        <p:spPr>
          <a:xfrm>
            <a:off x="395536" y="902337"/>
            <a:ext cx="5940152"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4"/>
              </a:rPr>
              <a:t>https://myweb.ntut.edu.tw/~wwweecs/honors/alumni.html</a:t>
            </a:r>
            <a:r>
              <a:rPr lang="zh-TW" altLang="en-US" dirty="0">
                <a:latin typeface="CircleFont" panose="02010600010101010101" pitchFamily="2" charset="-122"/>
                <a:ea typeface="CircleFont" panose="02010600010101010101" pitchFamily="2" charset="-122"/>
              </a:rPr>
              <a:t> </a:t>
            </a:r>
          </a:p>
        </p:txBody>
      </p:sp>
      <p:pic>
        <p:nvPicPr>
          <p:cNvPr id="12" name="圖片 11">
            <a:extLst>
              <a:ext uri="{FF2B5EF4-FFF2-40B4-BE49-F238E27FC236}">
                <a16:creationId xmlns:a16="http://schemas.microsoft.com/office/drawing/2014/main" id="{18D4ED09-C898-4656-9842-5FB991BB8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720" y="1412776"/>
            <a:ext cx="5040000" cy="3780000"/>
          </a:xfrm>
          <a:prstGeom prst="rect">
            <a:avLst/>
          </a:prstGeom>
        </p:spPr>
      </p:pic>
      <p:sp>
        <p:nvSpPr>
          <p:cNvPr id="13" name="矩形 12">
            <a:extLst>
              <a:ext uri="{FF2B5EF4-FFF2-40B4-BE49-F238E27FC236}">
                <a16:creationId xmlns:a16="http://schemas.microsoft.com/office/drawing/2014/main" id="{F7B913D2-3568-4F28-B81C-A89575F8422B}"/>
              </a:ext>
            </a:extLst>
          </p:cNvPr>
          <p:cNvSpPr/>
          <p:nvPr/>
        </p:nvSpPr>
        <p:spPr>
          <a:xfrm>
            <a:off x="5695873" y="1542775"/>
            <a:ext cx="3299029" cy="4154984"/>
          </a:xfrm>
          <a:prstGeom prst="rect">
            <a:avLst/>
          </a:prstGeom>
        </p:spPr>
        <p:txBody>
          <a:bodyPr wrap="square">
            <a:spAutoFit/>
          </a:bodyPr>
          <a:lstStyle/>
          <a:p>
            <a:r>
              <a:rPr lang="zh-TW" altLang="en-US" sz="2400" dirty="0">
                <a:latin typeface="CircleFont" panose="02010600010101010101" pitchFamily="2" charset="-122"/>
                <a:ea typeface="CircleFont" panose="02010600010101010101" pitchFamily="2" charset="-122"/>
              </a:rPr>
              <a:t>對於高中生升學進入科技大學的我們，在升上三年級的學士班</a:t>
            </a:r>
            <a:r>
              <a:rPr lang="zh-TW" altLang="en-US" sz="2400" dirty="0">
                <a:solidFill>
                  <a:srgbClr val="FF0000"/>
                </a:solidFill>
                <a:latin typeface="CircleFont" panose="02010600010101010101" pitchFamily="2" charset="-122"/>
                <a:ea typeface="CircleFont" panose="02010600010101010101" pitchFamily="2" charset="-122"/>
              </a:rPr>
              <a:t>分流之後</a:t>
            </a:r>
            <a:r>
              <a:rPr lang="zh-TW" altLang="en-US" sz="2400" dirty="0">
                <a:latin typeface="CircleFont" panose="02010600010101010101" pitchFamily="2" charset="-122"/>
                <a:ea typeface="CircleFont" panose="02010600010101010101" pitchFamily="2" charset="-122"/>
              </a:rPr>
              <a:t>，</a:t>
            </a:r>
            <a:r>
              <a:rPr lang="zh-TW" altLang="en-US" sz="2400" dirty="0">
                <a:solidFill>
                  <a:srgbClr val="FF0000"/>
                </a:solidFill>
                <a:latin typeface="CircleFont" panose="02010600010101010101" pitchFamily="2" charset="-122"/>
                <a:ea typeface="CircleFont" panose="02010600010101010101" pitchFamily="2" charset="-122"/>
              </a:rPr>
              <a:t>便能在課堂中遇見來自不同頂尖技術背景的同學們</a:t>
            </a:r>
            <a:r>
              <a:rPr lang="zh-TW" altLang="en-US" sz="2400" dirty="0">
                <a:latin typeface="CircleFont" panose="02010600010101010101" pitchFamily="2" charset="-122"/>
                <a:ea typeface="CircleFont" panose="02010600010101010101" pitchFamily="2" charset="-122"/>
              </a:rPr>
              <a:t>，除了結識同為高中生背景的朋友，還能拓展認知，提早透過與各路好漢的交流，思索未來的定位與展望。</a:t>
            </a:r>
          </a:p>
        </p:txBody>
      </p:sp>
      <p:sp>
        <p:nvSpPr>
          <p:cNvPr id="16" name="矩形 15">
            <a:extLst>
              <a:ext uri="{FF2B5EF4-FFF2-40B4-BE49-F238E27FC236}">
                <a16:creationId xmlns:a16="http://schemas.microsoft.com/office/drawing/2014/main" id="{F0288026-4EC6-408E-9C47-A83D903AF60A}"/>
              </a:ext>
            </a:extLst>
          </p:cNvPr>
          <p:cNvSpPr/>
          <p:nvPr/>
        </p:nvSpPr>
        <p:spPr>
          <a:xfrm>
            <a:off x="149097" y="5397785"/>
            <a:ext cx="7303223" cy="1323439"/>
          </a:xfrm>
          <a:prstGeom prst="rect">
            <a:avLst/>
          </a:prstGeom>
        </p:spPr>
        <p:txBody>
          <a:bodyPr wrap="square">
            <a:spAutoFit/>
          </a:bodyPr>
          <a:lstStyle/>
          <a:p>
            <a:r>
              <a:rPr lang="zh-TW" altLang="en-US" sz="2000" dirty="0">
                <a:latin typeface="CircleFont" panose="02010600010101010101" pitchFamily="2" charset="-122"/>
                <a:ea typeface="CircleFont" panose="02010600010101010101" pitchFamily="2" charset="-122"/>
              </a:rPr>
              <a:t>值得一提的是，在北科大的校園裡，多半都是</a:t>
            </a:r>
            <a:r>
              <a:rPr lang="zh-TW" altLang="en-US" sz="2000" dirty="0">
                <a:solidFill>
                  <a:srgbClr val="FF0000"/>
                </a:solidFill>
                <a:latin typeface="CircleFont" panose="02010600010101010101" pitchFamily="2" charset="-122"/>
                <a:ea typeface="CircleFont" panose="02010600010101010101" pitchFamily="2" charset="-122"/>
              </a:rPr>
              <a:t>過去受過扎實技職訓練，活躍於相關專業競賽的佼佼者</a:t>
            </a:r>
            <a:r>
              <a:rPr lang="zh-TW" altLang="en-US" sz="2000" dirty="0">
                <a:latin typeface="CircleFont" panose="02010600010101010101" pitchFamily="2" charset="-122"/>
                <a:ea typeface="CircleFont" panose="02010600010101010101" pitchFamily="2" charset="-122"/>
              </a:rPr>
              <a:t>，其特定專業能力已可在業界接受考驗，他們對於在高中之前以學理學習為主的我們，是相當值得學習的榜樣。</a:t>
            </a:r>
          </a:p>
        </p:txBody>
      </p:sp>
    </p:spTree>
    <p:extLst>
      <p:ext uri="{BB962C8B-B14F-4D97-AF65-F5344CB8AC3E}">
        <p14:creationId xmlns:p14="http://schemas.microsoft.com/office/powerpoint/2010/main" val="2876058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頁尾版面配置區 2">
            <a:extLst>
              <a:ext uri="{FF2B5EF4-FFF2-40B4-BE49-F238E27FC236}">
                <a16:creationId xmlns:a16="http://schemas.microsoft.com/office/drawing/2014/main" id="{A8AEF47C-3D04-497C-A7A8-B8CA2D660A37}"/>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
        <p:nvSpPr>
          <p:cNvPr id="4" name="投影片編號版面配置區 3">
            <a:extLst>
              <a:ext uri="{FF2B5EF4-FFF2-40B4-BE49-F238E27FC236}">
                <a16:creationId xmlns:a16="http://schemas.microsoft.com/office/drawing/2014/main" id="{4AB7C7B2-DFDA-4227-BD47-A36FBEAF811C}"/>
              </a:ext>
            </a:extLst>
          </p:cNvPr>
          <p:cNvSpPr>
            <a:spLocks noGrp="1"/>
          </p:cNvSpPr>
          <p:nvPr>
            <p:ph type="sldNum" sz="quarter" idx="11"/>
          </p:nvPr>
        </p:nvSpPr>
        <p:spPr/>
        <p:txBody>
          <a:bodyPr/>
          <a:lstStyle/>
          <a:p>
            <a:pPr>
              <a:defRPr/>
            </a:pPr>
            <a:r>
              <a:rPr lang="en-US" altLang="ko-KR" dirty="0">
                <a:ea typeface="Constantia" panose="02030602050306030303" pitchFamily="18" charset="0"/>
              </a:rPr>
              <a:t>38</a:t>
            </a:r>
          </a:p>
        </p:txBody>
      </p:sp>
      <p:sp>
        <p:nvSpPr>
          <p:cNvPr id="63493" name="標題 1">
            <a:extLst>
              <a:ext uri="{FF2B5EF4-FFF2-40B4-BE49-F238E27FC236}">
                <a16:creationId xmlns:a16="http://schemas.microsoft.com/office/drawing/2014/main" id="{998F3606-0B58-4608-9C3D-0E17E9E42700}"/>
              </a:ext>
            </a:extLst>
          </p:cNvPr>
          <p:cNvSpPr>
            <a:spLocks noGrp="1"/>
          </p:cNvSpPr>
          <p:nvPr>
            <p:ph type="title"/>
          </p:nvPr>
        </p:nvSpPr>
        <p:spPr>
          <a:xfrm>
            <a:off x="241300" y="116632"/>
            <a:ext cx="5482828" cy="720725"/>
          </a:xfrm>
        </p:spPr>
        <p:txBody>
          <a:bodyPr/>
          <a:lstStyle/>
          <a:p>
            <a:r>
              <a:rPr lang="zh-TW" altLang="en-US" b="0" dirty="0">
                <a:solidFill>
                  <a:schemeClr val="bg1"/>
                </a:solidFill>
              </a:rPr>
              <a:t>國際交換學生</a:t>
            </a:r>
            <a:r>
              <a:rPr lang="en-US" altLang="zh-TW" b="0" dirty="0">
                <a:solidFill>
                  <a:schemeClr val="bg1"/>
                </a:solidFill>
              </a:rPr>
              <a:t>(</a:t>
            </a:r>
            <a:r>
              <a:rPr lang="en-US" altLang="zh-TW" dirty="0"/>
              <a:t>104</a:t>
            </a:r>
            <a:r>
              <a:rPr lang="zh-TW" altLang="en-US" dirty="0"/>
              <a:t>年畢業</a:t>
            </a:r>
            <a:r>
              <a:rPr lang="en-US" altLang="zh-TW" b="0" dirty="0">
                <a:solidFill>
                  <a:schemeClr val="bg1"/>
                </a:solidFill>
              </a:rPr>
              <a:t>)</a:t>
            </a:r>
            <a:endParaRPr lang="zh-TW" altLang="en-US" dirty="0"/>
          </a:p>
        </p:txBody>
      </p:sp>
      <p:pic>
        <p:nvPicPr>
          <p:cNvPr id="3" name="圖形 2">
            <a:extLst>
              <a:ext uri="{FF2B5EF4-FFF2-40B4-BE49-F238E27FC236}">
                <a16:creationId xmlns:a16="http://schemas.microsoft.com/office/drawing/2014/main" id="{94928C6E-B059-436E-BAFD-FBFBC9E9A2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8144" y="261703"/>
            <a:ext cx="3078000" cy="1026000"/>
          </a:xfrm>
          <a:prstGeom prst="rect">
            <a:avLst/>
          </a:prstGeom>
        </p:spPr>
      </p:pic>
      <p:pic>
        <p:nvPicPr>
          <p:cNvPr id="6" name="圖片 5">
            <a:extLst>
              <a:ext uri="{FF2B5EF4-FFF2-40B4-BE49-F238E27FC236}">
                <a16:creationId xmlns:a16="http://schemas.microsoft.com/office/drawing/2014/main" id="{B31A710D-44D8-438F-AAAF-B213BA2E4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1378954"/>
            <a:ext cx="5986463" cy="3368808"/>
          </a:xfrm>
          <a:prstGeom prst="rect">
            <a:avLst/>
          </a:prstGeom>
        </p:spPr>
      </p:pic>
      <p:sp>
        <p:nvSpPr>
          <p:cNvPr id="7" name="矩形 6">
            <a:extLst>
              <a:ext uri="{FF2B5EF4-FFF2-40B4-BE49-F238E27FC236}">
                <a16:creationId xmlns:a16="http://schemas.microsoft.com/office/drawing/2014/main" id="{957AB7DE-06AC-4FBC-8911-81889289C80D}"/>
              </a:ext>
            </a:extLst>
          </p:cNvPr>
          <p:cNvSpPr/>
          <p:nvPr/>
        </p:nvSpPr>
        <p:spPr>
          <a:xfrm>
            <a:off x="6286717" y="1383103"/>
            <a:ext cx="2648347" cy="3293209"/>
          </a:xfrm>
          <a:prstGeom prst="rect">
            <a:avLst/>
          </a:prstGeom>
        </p:spPr>
        <p:txBody>
          <a:bodyPr wrap="square">
            <a:spAutoFit/>
          </a:bodyPr>
          <a:lstStyle/>
          <a:p>
            <a:r>
              <a:rPr lang="zh-TW" altLang="en-US" sz="1600" dirty="0">
                <a:solidFill>
                  <a:srgbClr val="666666"/>
                </a:solidFill>
                <a:latin typeface="CircleFont" panose="02010600010101010101" pitchFamily="2" charset="-122"/>
                <a:ea typeface="CircleFont" panose="02010600010101010101" pitchFamily="2" charset="-122"/>
              </a:rPr>
              <a:t>大學期間曾赴韓國梨花女大交換、北京實習，目前在汐止擔任軟體工程師。</a:t>
            </a:r>
            <a:r>
              <a:rPr lang="zh-TW" altLang="en-US" sz="1600" dirty="0">
                <a:solidFill>
                  <a:srgbClr val="FF0000"/>
                </a:solidFill>
                <a:latin typeface="CircleFont" panose="02010600010101010101" pitchFamily="2" charset="-122"/>
                <a:ea typeface="CircleFont" panose="02010600010101010101" pitchFamily="2" charset="-122"/>
              </a:rPr>
              <a:t>大學期間不乏扎實（枯燥且看似無用）的訓練。起初我認為這是無用之功，卻萬萬沒想到，在之後北京實習的日子裡，可以讓我如魚得水，輕鬆上手。這彷彿一劑強心針，讓我對畢業生活不迷茫。原來！北科畢業的我，找工作居然像吃飯、上手就像喝水一般容易。</a:t>
            </a:r>
          </a:p>
        </p:txBody>
      </p:sp>
      <p:sp>
        <p:nvSpPr>
          <p:cNvPr id="8" name="矩形 7">
            <a:extLst>
              <a:ext uri="{FF2B5EF4-FFF2-40B4-BE49-F238E27FC236}">
                <a16:creationId xmlns:a16="http://schemas.microsoft.com/office/drawing/2014/main" id="{251242AD-99CA-413E-8BCC-EA2E4ADA7764}"/>
              </a:ext>
            </a:extLst>
          </p:cNvPr>
          <p:cNvSpPr/>
          <p:nvPr/>
        </p:nvSpPr>
        <p:spPr>
          <a:xfrm>
            <a:off x="75648" y="4889718"/>
            <a:ext cx="8992703" cy="1815882"/>
          </a:xfrm>
          <a:prstGeom prst="rect">
            <a:avLst/>
          </a:prstGeom>
        </p:spPr>
        <p:txBody>
          <a:bodyPr wrap="square">
            <a:spAutoFit/>
          </a:bodyPr>
          <a:lstStyle/>
          <a:p>
            <a:r>
              <a:rPr lang="zh-TW" altLang="en-US" sz="1600" dirty="0">
                <a:solidFill>
                  <a:srgbClr val="666666"/>
                </a:solidFill>
                <a:latin typeface="CircleFont" panose="02010600010101010101" pitchFamily="2" charset="-122"/>
                <a:ea typeface="CircleFont" panose="02010600010101010101" pitchFamily="2" charset="-122"/>
              </a:rPr>
              <a:t>而電資學士班作為一個主收高中生的科系，還有一大福利。北科的交換資源豐富，但交換風氣卻不是太盛。於是這時就是咱們學士班學生出手的機會啦！我這屆的交換生名額中，電資學士班就拿下了一大半。而小弟我也入取了韓國的梨花女子大學。北科師資之優秀，就連通識課程都可以上到臺北大學的師資，體驗工科學校不多見的課程，也是這個因緣際會讓我有機會到北京實習，從事第一個工程師的工作。回想起來，在韓國、北京、北科的日子裡，不僅是過得充實好玩，也結交了許多聯絡至今，最好的朋友。也許就是患難見真情吧，而這一切，都是因為北科的豐富資源，才能有如此美好的回憶。</a:t>
            </a:r>
            <a:endParaRPr lang="zh-TW" altLang="en-US" sz="1600" dirty="0">
              <a:latin typeface="CircleFont" panose="02010600010101010101" pitchFamily="2" charset="-122"/>
              <a:ea typeface="CircleFont" panose="02010600010101010101" pitchFamily="2" charset="-122"/>
            </a:endParaRPr>
          </a:p>
        </p:txBody>
      </p:sp>
      <p:sp>
        <p:nvSpPr>
          <p:cNvPr id="9" name="矩形 8">
            <a:extLst>
              <a:ext uri="{FF2B5EF4-FFF2-40B4-BE49-F238E27FC236}">
                <a16:creationId xmlns:a16="http://schemas.microsoft.com/office/drawing/2014/main" id="{C26AACA2-DFC6-4F3D-A40B-C8F26E092C45}"/>
              </a:ext>
            </a:extLst>
          </p:cNvPr>
          <p:cNvSpPr/>
          <p:nvPr/>
        </p:nvSpPr>
        <p:spPr>
          <a:xfrm>
            <a:off x="395536" y="902337"/>
            <a:ext cx="5940152" cy="369332"/>
          </a:xfrm>
          <a:prstGeom prst="rect">
            <a:avLst/>
          </a:prstGeom>
        </p:spPr>
        <p:txBody>
          <a:bodyPr wrap="square">
            <a:spAutoFit/>
          </a:bodyPr>
          <a:lstStyle/>
          <a:p>
            <a:r>
              <a:rPr lang="zh-TW" altLang="en-US" dirty="0">
                <a:latin typeface="CircleFont" panose="02010600010101010101" pitchFamily="2" charset="-122"/>
                <a:ea typeface="CircleFont" panose="02010600010101010101" pitchFamily="2" charset="-122"/>
                <a:hlinkClick r:id="rId5"/>
              </a:rPr>
              <a:t>https://myweb.ntut.edu.tw/~wwweecs/honors/alumni.html</a:t>
            </a:r>
            <a:r>
              <a:rPr lang="zh-TW" altLang="en-US" dirty="0">
                <a:latin typeface="CircleFont" panose="02010600010101010101" pitchFamily="2" charset="-122"/>
                <a:ea typeface="CircleFont" panose="02010600010101010101" pitchFamily="2" charset="-122"/>
              </a:rPr>
              <a:t> </a:t>
            </a:r>
          </a:p>
        </p:txBody>
      </p:sp>
    </p:spTree>
    <p:extLst>
      <p:ext uri="{BB962C8B-B14F-4D97-AF65-F5344CB8AC3E}">
        <p14:creationId xmlns:p14="http://schemas.microsoft.com/office/powerpoint/2010/main" val="6195111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內容版面配置區 2">
            <a:extLst>
              <a:ext uri="{FF2B5EF4-FFF2-40B4-BE49-F238E27FC236}">
                <a16:creationId xmlns:a16="http://schemas.microsoft.com/office/drawing/2014/main" id="{2A52ACD2-931B-4105-B93A-EA91B39B1E31}"/>
              </a:ext>
            </a:extLst>
          </p:cNvPr>
          <p:cNvSpPr>
            <a:spLocks noGrp="1"/>
          </p:cNvSpPr>
          <p:nvPr>
            <p:ph idx="1"/>
          </p:nvPr>
        </p:nvSpPr>
        <p:spPr/>
        <p:txBody>
          <a:bodyPr/>
          <a:lstStyle/>
          <a:p>
            <a:pPr marL="0" indent="0" algn="ctr" eaLnBrk="1" hangingPunct="1">
              <a:buNone/>
            </a:pPr>
            <a:r>
              <a:rPr lang="zh-TW" altLang="en-US" sz="8000" dirty="0">
                <a:solidFill>
                  <a:srgbClr val="FF0000"/>
                </a:solidFill>
              </a:rPr>
              <a:t>五年一貫</a:t>
            </a:r>
            <a:endParaRPr lang="en-US" altLang="zh-TW" sz="8000" dirty="0">
              <a:solidFill>
                <a:srgbClr val="FF0000"/>
              </a:solidFill>
            </a:endParaRPr>
          </a:p>
        </p:txBody>
      </p:sp>
      <p:sp>
        <p:nvSpPr>
          <p:cNvPr id="53251" name="頁尾版面配置區 3">
            <a:extLst>
              <a:ext uri="{FF2B5EF4-FFF2-40B4-BE49-F238E27FC236}">
                <a16:creationId xmlns:a16="http://schemas.microsoft.com/office/drawing/2014/main" id="{68993DCF-8C22-48D9-BDB3-6FBD4C15F8F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2834842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4BB667-DE74-415A-9B93-29A6F5E7A688}"/>
              </a:ext>
            </a:extLst>
          </p:cNvPr>
          <p:cNvSpPr>
            <a:spLocks noGrp="1"/>
          </p:cNvSpPr>
          <p:nvPr>
            <p:ph type="title"/>
          </p:nvPr>
        </p:nvSpPr>
        <p:spPr/>
        <p:txBody>
          <a:bodyPr/>
          <a:lstStyle/>
          <a:p>
            <a:r>
              <a:rPr lang="zh-TW" altLang="en-US" dirty="0"/>
              <a:t>五年一貫 </a:t>
            </a:r>
            <a:r>
              <a:rPr lang="en-US" altLang="zh-TW" dirty="0"/>
              <a:t>(</a:t>
            </a:r>
            <a:r>
              <a:rPr lang="zh-TW" altLang="en-US" dirty="0"/>
              <a:t>四 </a:t>
            </a:r>
            <a:r>
              <a:rPr lang="en-US" altLang="zh-TW" dirty="0"/>
              <a:t>+</a:t>
            </a:r>
            <a:r>
              <a:rPr lang="zh-TW" altLang="en-US" dirty="0"/>
              <a:t> 一</a:t>
            </a:r>
            <a:r>
              <a:rPr lang="en-US" altLang="zh-TW" dirty="0"/>
              <a:t>)</a:t>
            </a:r>
            <a:endParaRPr lang="zh-TW" altLang="en-US" dirty="0"/>
          </a:p>
        </p:txBody>
      </p:sp>
      <p:sp>
        <p:nvSpPr>
          <p:cNvPr id="3" name="內容版面配置區 2">
            <a:extLst>
              <a:ext uri="{FF2B5EF4-FFF2-40B4-BE49-F238E27FC236}">
                <a16:creationId xmlns:a16="http://schemas.microsoft.com/office/drawing/2014/main" id="{54569D49-3D46-4824-B10A-100D52F56FEB}"/>
              </a:ext>
            </a:extLst>
          </p:cNvPr>
          <p:cNvSpPr>
            <a:spLocks noGrp="1"/>
          </p:cNvSpPr>
          <p:nvPr>
            <p:ph idx="1"/>
          </p:nvPr>
        </p:nvSpPr>
        <p:spPr>
          <a:xfrm>
            <a:off x="457200" y="1371600"/>
            <a:ext cx="8435280" cy="4953000"/>
          </a:xfrm>
        </p:spPr>
        <p:txBody>
          <a:bodyPr/>
          <a:lstStyle/>
          <a:p>
            <a:r>
              <a:rPr lang="zh-TW" altLang="en-US" b="1" dirty="0"/>
              <a:t>碩士班課程標準</a:t>
            </a:r>
          </a:p>
          <a:p>
            <a:pPr lvl="1"/>
            <a:r>
              <a:rPr lang="zh-TW" altLang="en-US" sz="2400" dirty="0"/>
              <a:t>專業</a:t>
            </a:r>
            <a:r>
              <a:rPr lang="zh-TW" altLang="en-US" sz="2400" dirty="0">
                <a:solidFill>
                  <a:srgbClr val="FF0000"/>
                </a:solidFill>
              </a:rPr>
              <a:t>必修</a:t>
            </a:r>
            <a:r>
              <a:rPr lang="zh-TW" altLang="en-US" sz="2400" dirty="0"/>
              <a:t> </a:t>
            </a:r>
            <a:r>
              <a:rPr lang="en-US" altLang="zh-TW" sz="2400" dirty="0"/>
              <a:t>8</a:t>
            </a:r>
            <a:r>
              <a:rPr lang="zh-TW" altLang="en-US" sz="2400" dirty="0"/>
              <a:t> 學分 </a:t>
            </a:r>
            <a:r>
              <a:rPr lang="en-US" altLang="zh-TW" sz="2400" dirty="0"/>
              <a:t>(</a:t>
            </a:r>
            <a:r>
              <a:rPr lang="zh-TW" altLang="en-US" sz="2400" dirty="0"/>
              <a:t>論文</a:t>
            </a:r>
            <a:r>
              <a:rPr lang="en-US" altLang="zh-TW" sz="2400" dirty="0"/>
              <a:t>3</a:t>
            </a:r>
            <a:r>
              <a:rPr lang="zh-TW" altLang="en-US" sz="2400" dirty="0"/>
              <a:t> </a:t>
            </a:r>
            <a:r>
              <a:rPr lang="en-US" altLang="zh-TW" sz="2400" dirty="0"/>
              <a:t>+</a:t>
            </a:r>
            <a:r>
              <a:rPr lang="zh-TW" altLang="en-US" sz="2400" dirty="0"/>
              <a:t> </a:t>
            </a:r>
            <a:r>
              <a:rPr lang="en-US" altLang="zh-TW" sz="2400" dirty="0"/>
              <a:t>3</a:t>
            </a:r>
            <a:r>
              <a:rPr lang="zh-TW" altLang="en-US" sz="2400" dirty="0"/>
              <a:t>、專題討論 </a:t>
            </a:r>
            <a:r>
              <a:rPr lang="en-US" altLang="zh-TW" sz="2400" dirty="0"/>
              <a:t>1</a:t>
            </a:r>
            <a:r>
              <a:rPr lang="zh-TW" altLang="en-US" sz="2400" dirty="0"/>
              <a:t> </a:t>
            </a:r>
            <a:r>
              <a:rPr lang="en-US" altLang="zh-TW" sz="2400" dirty="0"/>
              <a:t>+</a:t>
            </a:r>
            <a:r>
              <a:rPr lang="zh-TW" altLang="en-US" sz="2400" dirty="0"/>
              <a:t> </a:t>
            </a:r>
            <a:r>
              <a:rPr lang="en-US" altLang="zh-TW" sz="2400" dirty="0"/>
              <a:t>1)</a:t>
            </a:r>
          </a:p>
          <a:p>
            <a:pPr lvl="1"/>
            <a:r>
              <a:rPr lang="zh-TW" altLang="en-US" sz="2400" dirty="0"/>
              <a:t>專業</a:t>
            </a:r>
            <a:r>
              <a:rPr lang="zh-TW" altLang="en-US" sz="2400" dirty="0">
                <a:solidFill>
                  <a:srgbClr val="FF0000"/>
                </a:solidFill>
              </a:rPr>
              <a:t>選修</a:t>
            </a:r>
            <a:r>
              <a:rPr lang="zh-TW" altLang="en-US" sz="2400" dirty="0"/>
              <a:t> </a:t>
            </a:r>
            <a:r>
              <a:rPr lang="en-US" altLang="zh-TW" sz="2400" dirty="0"/>
              <a:t>24</a:t>
            </a:r>
            <a:r>
              <a:rPr lang="zh-TW" altLang="en-US" sz="2400" dirty="0"/>
              <a:t> 學分 </a:t>
            </a:r>
            <a:r>
              <a:rPr lang="en-US" altLang="zh-TW" sz="2400" dirty="0"/>
              <a:t>(8</a:t>
            </a:r>
            <a:r>
              <a:rPr lang="zh-TW" altLang="en-US" sz="2400" dirty="0"/>
              <a:t>門課</a:t>
            </a:r>
            <a:r>
              <a:rPr lang="en-US" altLang="zh-TW" sz="2400" dirty="0"/>
              <a:t>)</a:t>
            </a:r>
            <a:endParaRPr lang="zh-TW" altLang="en-US" sz="2400" dirty="0"/>
          </a:p>
        </p:txBody>
      </p:sp>
      <p:sp>
        <p:nvSpPr>
          <p:cNvPr id="4" name="投影片編號版面配置區 3">
            <a:extLst>
              <a:ext uri="{FF2B5EF4-FFF2-40B4-BE49-F238E27FC236}">
                <a16:creationId xmlns:a16="http://schemas.microsoft.com/office/drawing/2014/main" id="{F842A970-ADB3-4116-AAD4-2259BF803EC2}"/>
              </a:ext>
            </a:extLst>
          </p:cNvPr>
          <p:cNvSpPr>
            <a:spLocks noGrp="1"/>
          </p:cNvSpPr>
          <p:nvPr>
            <p:ph type="sldNum" sz="quarter" idx="11"/>
          </p:nvPr>
        </p:nvSpPr>
        <p:spPr/>
        <p:txBody>
          <a:bodyPr/>
          <a:lstStyle/>
          <a:p>
            <a:pPr>
              <a:defRPr/>
            </a:pPr>
            <a:fld id="{AF41B513-81B1-4873-A301-0051AC0783A2}" type="slidenum">
              <a:rPr lang="ko-KR" altLang="en-US" smtClean="0"/>
              <a:pPr>
                <a:defRPr/>
              </a:pPr>
              <a:t>77</a:t>
            </a:fld>
            <a:endParaRPr lang="en-US" altLang="ko-KR"/>
          </a:p>
        </p:txBody>
      </p:sp>
      <p:pic>
        <p:nvPicPr>
          <p:cNvPr id="57346" name="Picture 2" descr="卒論に追われる人のイラスト（女性）">
            <a:extLst>
              <a:ext uri="{FF2B5EF4-FFF2-40B4-BE49-F238E27FC236}">
                <a16:creationId xmlns:a16="http://schemas.microsoft.com/office/drawing/2014/main" id="{D82E238B-E18B-4B51-9005-80D5A5418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895600"/>
            <a:ext cx="428625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卒論に追われる人のイラスト（男性）">
            <a:extLst>
              <a:ext uri="{FF2B5EF4-FFF2-40B4-BE49-F238E27FC236}">
                <a16:creationId xmlns:a16="http://schemas.microsoft.com/office/drawing/2014/main" id="{7F2204E1-7920-4650-9699-8E97B59C1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230" y="2204864"/>
            <a:ext cx="42862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086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4BB667-DE74-415A-9B93-29A6F5E7A688}"/>
              </a:ext>
            </a:extLst>
          </p:cNvPr>
          <p:cNvSpPr>
            <a:spLocks noGrp="1"/>
          </p:cNvSpPr>
          <p:nvPr>
            <p:ph type="title"/>
          </p:nvPr>
        </p:nvSpPr>
        <p:spPr/>
        <p:txBody>
          <a:bodyPr/>
          <a:lstStyle/>
          <a:p>
            <a:r>
              <a:rPr lang="zh-TW" altLang="en-US" dirty="0"/>
              <a:t>五年一貫 </a:t>
            </a:r>
            <a:r>
              <a:rPr lang="en-US" altLang="zh-TW" dirty="0"/>
              <a:t>(</a:t>
            </a:r>
            <a:r>
              <a:rPr lang="zh-TW" altLang="en-US" dirty="0"/>
              <a:t>四 </a:t>
            </a:r>
            <a:r>
              <a:rPr lang="en-US" altLang="zh-TW" dirty="0"/>
              <a:t>+</a:t>
            </a:r>
            <a:r>
              <a:rPr lang="zh-TW" altLang="en-US" dirty="0"/>
              <a:t> 一</a:t>
            </a:r>
            <a:r>
              <a:rPr lang="en-US" altLang="zh-TW" dirty="0"/>
              <a:t>)</a:t>
            </a:r>
            <a:endParaRPr lang="zh-TW" altLang="en-US" dirty="0"/>
          </a:p>
        </p:txBody>
      </p:sp>
      <p:sp>
        <p:nvSpPr>
          <p:cNvPr id="3" name="內容版面配置區 2">
            <a:extLst>
              <a:ext uri="{FF2B5EF4-FFF2-40B4-BE49-F238E27FC236}">
                <a16:creationId xmlns:a16="http://schemas.microsoft.com/office/drawing/2014/main" id="{54569D49-3D46-4824-B10A-100D52F56FEB}"/>
              </a:ext>
            </a:extLst>
          </p:cNvPr>
          <p:cNvSpPr>
            <a:spLocks noGrp="1"/>
          </p:cNvSpPr>
          <p:nvPr>
            <p:ph idx="1"/>
          </p:nvPr>
        </p:nvSpPr>
        <p:spPr>
          <a:xfrm>
            <a:off x="457200" y="1371600"/>
            <a:ext cx="8435280" cy="4953000"/>
          </a:xfrm>
        </p:spPr>
        <p:txBody>
          <a:bodyPr/>
          <a:lstStyle/>
          <a:p>
            <a:r>
              <a:rPr lang="zh-TW" altLang="en-US" sz="2800" b="1" dirty="0">
                <a:solidFill>
                  <a:srgbClr val="333333"/>
                </a:solidFill>
              </a:rPr>
              <a:t>大一  </a:t>
            </a:r>
            <a:r>
              <a:rPr lang="en-US" altLang="zh-TW" sz="2800" b="1" dirty="0">
                <a:solidFill>
                  <a:srgbClr val="333333"/>
                </a:solidFill>
              </a:rPr>
              <a:t>		</a:t>
            </a:r>
            <a:r>
              <a:rPr lang="zh-TW" altLang="en-US" sz="2800" b="1" dirty="0">
                <a:solidFill>
                  <a:srgbClr val="333333"/>
                </a:solidFill>
              </a:rPr>
              <a:t>大一 </a:t>
            </a:r>
            <a:endParaRPr lang="en-US" altLang="zh-TW" sz="2800" b="1" dirty="0">
              <a:solidFill>
                <a:srgbClr val="333333"/>
              </a:solidFill>
            </a:endParaRPr>
          </a:p>
          <a:p>
            <a:r>
              <a:rPr lang="zh-TW" altLang="en-US" sz="2800" b="1" dirty="0">
                <a:solidFill>
                  <a:srgbClr val="333333"/>
                </a:solidFill>
              </a:rPr>
              <a:t>大二  </a:t>
            </a:r>
            <a:r>
              <a:rPr lang="en-US" altLang="zh-TW" sz="2800" b="1" dirty="0">
                <a:solidFill>
                  <a:srgbClr val="333333"/>
                </a:solidFill>
              </a:rPr>
              <a:t>		</a:t>
            </a:r>
            <a:r>
              <a:rPr lang="zh-TW" altLang="en-US" sz="2800" b="1" dirty="0">
                <a:solidFill>
                  <a:srgbClr val="333333"/>
                </a:solidFill>
              </a:rPr>
              <a:t>大二 </a:t>
            </a:r>
            <a:endParaRPr lang="en-US" altLang="zh-TW" sz="2800" b="1" dirty="0">
              <a:solidFill>
                <a:srgbClr val="333333"/>
              </a:solidFill>
            </a:endParaRPr>
          </a:p>
          <a:p>
            <a:r>
              <a:rPr lang="zh-TW" altLang="en-US" sz="2800" b="1" dirty="0">
                <a:solidFill>
                  <a:srgbClr val="333333"/>
                </a:solidFill>
              </a:rPr>
              <a:t>大三  </a:t>
            </a:r>
            <a:r>
              <a:rPr lang="en-US" altLang="zh-TW" sz="2800" b="1" dirty="0">
                <a:solidFill>
                  <a:srgbClr val="333333"/>
                </a:solidFill>
              </a:rPr>
              <a:t>		</a:t>
            </a:r>
            <a:r>
              <a:rPr lang="zh-TW" altLang="en-US" sz="2800" b="1" dirty="0">
                <a:solidFill>
                  <a:srgbClr val="333333"/>
                </a:solidFill>
              </a:rPr>
              <a:t>大三 </a:t>
            </a:r>
            <a:endParaRPr lang="en-US" altLang="zh-TW" sz="2800" b="1" dirty="0">
              <a:solidFill>
                <a:srgbClr val="333333"/>
              </a:solidFill>
            </a:endParaRPr>
          </a:p>
          <a:p>
            <a:r>
              <a:rPr lang="zh-TW" altLang="en-US" sz="2800" b="1" dirty="0"/>
              <a:t>大四</a:t>
            </a:r>
            <a:r>
              <a:rPr lang="en-US" altLang="zh-TW" sz="2800" b="1" dirty="0"/>
              <a:t>		</a:t>
            </a:r>
            <a:r>
              <a:rPr lang="zh-TW" altLang="en-US" sz="2800" b="1" dirty="0"/>
              <a:t>大四 </a:t>
            </a:r>
            <a:r>
              <a:rPr lang="en-US" altLang="zh-TW" sz="2800" b="1" dirty="0">
                <a:solidFill>
                  <a:srgbClr val="FF0000"/>
                </a:solidFill>
              </a:rPr>
              <a:t>(</a:t>
            </a:r>
            <a:r>
              <a:rPr lang="zh-TW" altLang="en-US" sz="2800" b="1" dirty="0">
                <a:solidFill>
                  <a:srgbClr val="FF0000"/>
                </a:solidFill>
              </a:rPr>
              <a:t>預備研究生，每學期三門課</a:t>
            </a:r>
            <a:r>
              <a:rPr lang="en-US" altLang="zh-TW" sz="2800" b="1" dirty="0">
                <a:solidFill>
                  <a:srgbClr val="FF0000"/>
                </a:solidFill>
              </a:rPr>
              <a:t>)</a:t>
            </a:r>
          </a:p>
          <a:p>
            <a:r>
              <a:rPr lang="zh-TW" altLang="en-US" sz="2800" b="1" dirty="0">
                <a:solidFill>
                  <a:srgbClr val="FF0000"/>
                </a:solidFill>
              </a:rPr>
              <a:t>碩一  </a:t>
            </a:r>
            <a:r>
              <a:rPr lang="en-US" altLang="zh-TW" sz="2800" b="1" dirty="0">
                <a:solidFill>
                  <a:srgbClr val="FF0000"/>
                </a:solidFill>
              </a:rPr>
              <a:t>		</a:t>
            </a:r>
            <a:r>
              <a:rPr lang="zh-TW" altLang="en-US" sz="2800" b="1" dirty="0">
                <a:solidFill>
                  <a:srgbClr val="FF0000"/>
                </a:solidFill>
              </a:rPr>
              <a:t>碩一</a:t>
            </a:r>
            <a:endParaRPr lang="en-US" altLang="zh-TW" sz="2800" b="1" dirty="0">
              <a:solidFill>
                <a:srgbClr val="FF0000"/>
              </a:solidFill>
            </a:endParaRPr>
          </a:p>
          <a:p>
            <a:r>
              <a:rPr lang="zh-TW" altLang="en-US" sz="2800" b="1" dirty="0">
                <a:solidFill>
                  <a:srgbClr val="FF0000"/>
                </a:solidFill>
              </a:rPr>
              <a:t>碩二</a:t>
            </a:r>
            <a:r>
              <a:rPr lang="en-US" altLang="zh-TW" sz="2800" b="1" dirty="0">
                <a:solidFill>
                  <a:srgbClr val="FF0000"/>
                </a:solidFill>
              </a:rPr>
              <a:t>		</a:t>
            </a:r>
          </a:p>
          <a:p>
            <a:pPr marL="0" indent="0">
              <a:buNone/>
            </a:pPr>
            <a:endParaRPr lang="en-US" altLang="zh-TW" sz="2800" dirty="0"/>
          </a:p>
          <a:p>
            <a:pPr marL="0" indent="0">
              <a:buNone/>
            </a:pPr>
            <a:r>
              <a:rPr lang="zh-TW" altLang="en-US" b="1" dirty="0"/>
              <a:t>碩士班課程標準</a:t>
            </a:r>
          </a:p>
          <a:p>
            <a:pPr marL="0" indent="0">
              <a:buNone/>
            </a:pPr>
            <a:r>
              <a:rPr lang="zh-TW" altLang="en-US" sz="2800" dirty="0"/>
              <a:t>專業</a:t>
            </a:r>
            <a:r>
              <a:rPr lang="zh-TW" altLang="en-US" sz="2800" dirty="0">
                <a:solidFill>
                  <a:srgbClr val="FF0000"/>
                </a:solidFill>
              </a:rPr>
              <a:t>必修</a:t>
            </a:r>
            <a:r>
              <a:rPr lang="zh-TW" altLang="en-US" sz="2800" dirty="0"/>
              <a:t> </a:t>
            </a:r>
            <a:r>
              <a:rPr lang="en-US" altLang="zh-TW" sz="2800" dirty="0"/>
              <a:t>8</a:t>
            </a:r>
            <a:r>
              <a:rPr lang="zh-TW" altLang="en-US" sz="2800" dirty="0"/>
              <a:t> 學分 </a:t>
            </a:r>
            <a:r>
              <a:rPr lang="en-US" altLang="zh-TW" sz="2800" dirty="0"/>
              <a:t>+</a:t>
            </a:r>
            <a:r>
              <a:rPr lang="zh-TW" altLang="en-US" sz="2800" dirty="0"/>
              <a:t> 專業</a:t>
            </a:r>
            <a:r>
              <a:rPr lang="zh-TW" altLang="en-US" sz="2800" dirty="0">
                <a:solidFill>
                  <a:srgbClr val="FF0000"/>
                </a:solidFill>
              </a:rPr>
              <a:t>選修</a:t>
            </a:r>
            <a:r>
              <a:rPr lang="zh-TW" altLang="en-US" sz="2800" dirty="0"/>
              <a:t> </a:t>
            </a:r>
            <a:r>
              <a:rPr lang="en-US" altLang="zh-TW" sz="2800" dirty="0"/>
              <a:t>24</a:t>
            </a:r>
            <a:r>
              <a:rPr lang="zh-TW" altLang="en-US" sz="2800" dirty="0"/>
              <a:t> 學分</a:t>
            </a:r>
          </a:p>
        </p:txBody>
      </p:sp>
      <p:sp>
        <p:nvSpPr>
          <p:cNvPr id="4" name="投影片編號版面配置區 3">
            <a:extLst>
              <a:ext uri="{FF2B5EF4-FFF2-40B4-BE49-F238E27FC236}">
                <a16:creationId xmlns:a16="http://schemas.microsoft.com/office/drawing/2014/main" id="{F842A970-ADB3-4116-AAD4-2259BF803EC2}"/>
              </a:ext>
            </a:extLst>
          </p:cNvPr>
          <p:cNvSpPr>
            <a:spLocks noGrp="1"/>
          </p:cNvSpPr>
          <p:nvPr>
            <p:ph type="sldNum" sz="quarter" idx="11"/>
          </p:nvPr>
        </p:nvSpPr>
        <p:spPr/>
        <p:txBody>
          <a:bodyPr/>
          <a:lstStyle/>
          <a:p>
            <a:pPr>
              <a:defRPr/>
            </a:pPr>
            <a:fld id="{AF41B513-81B1-4873-A301-0051AC0783A2}" type="slidenum">
              <a:rPr lang="ko-KR" altLang="en-US" smtClean="0"/>
              <a:pPr>
                <a:defRPr/>
              </a:pPr>
              <a:t>78</a:t>
            </a:fld>
            <a:endParaRPr lang="en-US" altLang="ko-KR"/>
          </a:p>
        </p:txBody>
      </p:sp>
    </p:spTree>
    <p:extLst>
      <p:ext uri="{BB962C8B-B14F-4D97-AF65-F5344CB8AC3E}">
        <p14:creationId xmlns:p14="http://schemas.microsoft.com/office/powerpoint/2010/main" val="3363780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內容版面配置區 2">
            <a:extLst>
              <a:ext uri="{FF2B5EF4-FFF2-40B4-BE49-F238E27FC236}">
                <a16:creationId xmlns:a16="http://schemas.microsoft.com/office/drawing/2014/main" id="{2A52ACD2-931B-4105-B93A-EA91B39B1E31}"/>
              </a:ext>
            </a:extLst>
          </p:cNvPr>
          <p:cNvSpPr>
            <a:spLocks noGrp="1"/>
          </p:cNvSpPr>
          <p:nvPr>
            <p:ph idx="1"/>
          </p:nvPr>
        </p:nvSpPr>
        <p:spPr/>
        <p:txBody>
          <a:bodyPr/>
          <a:lstStyle/>
          <a:p>
            <a:pPr marL="0" indent="0" algn="ctr" eaLnBrk="1" hangingPunct="1">
              <a:buNone/>
            </a:pPr>
            <a:r>
              <a:rPr lang="zh-TW" altLang="en-US" sz="8000" dirty="0">
                <a:solidFill>
                  <a:srgbClr val="FF0000"/>
                </a:solidFill>
              </a:rPr>
              <a:t>電仔跑去日本</a:t>
            </a:r>
            <a:endParaRPr lang="en-US" altLang="zh-TW" sz="8000" dirty="0">
              <a:solidFill>
                <a:srgbClr val="FF0000"/>
              </a:solidFill>
            </a:endParaRPr>
          </a:p>
          <a:p>
            <a:pPr marL="0" indent="0" algn="ctr" eaLnBrk="1" hangingPunct="1">
              <a:buNone/>
            </a:pPr>
            <a:r>
              <a:rPr lang="zh-TW" altLang="en-US" sz="8000" dirty="0">
                <a:solidFill>
                  <a:srgbClr val="FF0000"/>
                </a:solidFill>
              </a:rPr>
              <a:t>留學了</a:t>
            </a:r>
            <a:endParaRPr lang="en-US" altLang="zh-TW" sz="8000" dirty="0">
              <a:solidFill>
                <a:srgbClr val="FF0000"/>
              </a:solidFill>
            </a:endParaRPr>
          </a:p>
        </p:txBody>
      </p:sp>
      <p:sp>
        <p:nvSpPr>
          <p:cNvPr id="53251" name="頁尾版面配置區 3">
            <a:extLst>
              <a:ext uri="{FF2B5EF4-FFF2-40B4-BE49-F238E27FC236}">
                <a16:creationId xmlns:a16="http://schemas.microsoft.com/office/drawing/2014/main" id="{68993DCF-8C22-48D9-BDB3-6FBD4C15F8F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pic>
        <p:nvPicPr>
          <p:cNvPr id="6" name="圖片 5">
            <a:hlinkClick r:id="rId2"/>
            <a:extLst>
              <a:ext uri="{FF2B5EF4-FFF2-40B4-BE49-F238E27FC236}">
                <a16:creationId xmlns:a16="http://schemas.microsoft.com/office/drawing/2014/main" id="{6D6A5153-9B5D-4E5F-B832-ACED0F8F9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52104">
            <a:off x="525212" y="2840688"/>
            <a:ext cx="3314310" cy="3242684"/>
          </a:xfrm>
          <a:prstGeom prst="rect">
            <a:avLst/>
          </a:prstGeom>
        </p:spPr>
      </p:pic>
    </p:spTree>
    <p:extLst>
      <p:ext uri="{BB962C8B-B14F-4D97-AF65-F5344CB8AC3E}">
        <p14:creationId xmlns:p14="http://schemas.microsoft.com/office/powerpoint/2010/main" val="233534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en-US" altLang="zh-TW" sz="7200" dirty="0">
                <a:solidFill>
                  <a:schemeClr val="bg1">
                    <a:lumMod val="75000"/>
                  </a:schemeClr>
                </a:solidFill>
              </a:rPr>
              <a:t>Hi</a:t>
            </a:r>
            <a:r>
              <a:rPr lang="en-US" altLang="zh-TW" sz="7200" dirty="0">
                <a:solidFill>
                  <a:srgbClr val="FF0000"/>
                </a:solidFill>
              </a:rPr>
              <a:t>story</a:t>
            </a:r>
          </a:p>
          <a:p>
            <a:pPr marL="0" indent="0" algn="ctr" eaLnBrk="1" hangingPunct="1">
              <a:buNone/>
            </a:pPr>
            <a:r>
              <a:rPr lang="zh-TW" altLang="en-US" sz="7200" dirty="0">
                <a:solidFill>
                  <a:srgbClr val="FF0000"/>
                </a:solidFill>
              </a:rPr>
              <a:t>再講二個故事</a:t>
            </a:r>
            <a:endParaRPr lang="en-US" altLang="zh-TW" sz="7200" dirty="0">
              <a:solidFill>
                <a:srgbClr val="FF0000"/>
              </a:solidFill>
            </a:endParaRPr>
          </a:p>
          <a:p>
            <a:pPr marL="0" indent="0" algn="ctr" eaLnBrk="1" hangingPunct="1">
              <a:buNone/>
            </a:pPr>
            <a:endParaRPr lang="en-US" altLang="zh-TW" sz="7200" dirty="0">
              <a:solidFill>
                <a:srgbClr val="FF0000"/>
              </a:solidFill>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pic>
        <p:nvPicPr>
          <p:cNvPr id="4" name="圖片 3">
            <a:hlinkClick r:id="rId2"/>
            <a:extLst>
              <a:ext uri="{FF2B5EF4-FFF2-40B4-BE49-F238E27FC236}">
                <a16:creationId xmlns:a16="http://schemas.microsoft.com/office/drawing/2014/main" id="{C708DD1B-1964-42C9-B6F4-BA830309A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94499">
            <a:off x="4274562" y="3731033"/>
            <a:ext cx="2649548" cy="2592288"/>
          </a:xfrm>
          <a:prstGeom prst="rect">
            <a:avLst/>
          </a:prstGeom>
        </p:spPr>
      </p:pic>
      <p:pic>
        <p:nvPicPr>
          <p:cNvPr id="5" name="Picture 49" descr="C:\Users\leech\AppData\Local\Temp\Rar$DI18.580\Taipei Tech Logo-有白邊.png">
            <a:extLst>
              <a:ext uri="{FF2B5EF4-FFF2-40B4-BE49-F238E27FC236}">
                <a16:creationId xmlns:a16="http://schemas.microsoft.com/office/drawing/2014/main" id="{AC8D5929-8CB6-4E9C-8583-507644405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595" y="4399001"/>
            <a:ext cx="2613978" cy="153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4002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內容版面配置區 2">
            <a:extLst>
              <a:ext uri="{FF2B5EF4-FFF2-40B4-BE49-F238E27FC236}">
                <a16:creationId xmlns:a16="http://schemas.microsoft.com/office/drawing/2014/main" id="{2A52ACD2-931B-4105-B93A-EA91B39B1E31}"/>
              </a:ext>
            </a:extLst>
          </p:cNvPr>
          <p:cNvSpPr>
            <a:spLocks noGrp="1"/>
          </p:cNvSpPr>
          <p:nvPr>
            <p:ph idx="1"/>
          </p:nvPr>
        </p:nvSpPr>
        <p:spPr/>
        <p:txBody>
          <a:bodyPr/>
          <a:lstStyle/>
          <a:p>
            <a:pPr marL="0" indent="0" algn="ctr" eaLnBrk="1" hangingPunct="1">
              <a:buNone/>
            </a:pPr>
            <a:r>
              <a:rPr lang="zh-TW" altLang="en-US" sz="8000" dirty="0">
                <a:solidFill>
                  <a:srgbClr val="FF0000"/>
                </a:solidFill>
              </a:rPr>
              <a:t>雙連學位</a:t>
            </a:r>
            <a:endParaRPr lang="en-US" altLang="zh-TW" sz="8000" dirty="0">
              <a:solidFill>
                <a:srgbClr val="FF0000"/>
              </a:solidFill>
            </a:endParaRPr>
          </a:p>
        </p:txBody>
      </p:sp>
      <p:sp>
        <p:nvSpPr>
          <p:cNvPr id="53251" name="頁尾版面配置區 3">
            <a:extLst>
              <a:ext uri="{FF2B5EF4-FFF2-40B4-BE49-F238E27FC236}">
                <a16:creationId xmlns:a16="http://schemas.microsoft.com/office/drawing/2014/main" id="{68993DCF-8C22-48D9-BDB3-6FBD4C15F8F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659425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內容版面配置區 2">
            <a:extLst>
              <a:ext uri="{FF2B5EF4-FFF2-40B4-BE49-F238E27FC236}">
                <a16:creationId xmlns:a16="http://schemas.microsoft.com/office/drawing/2014/main" id="{2A52ACD2-931B-4105-B93A-EA91B39B1E31}"/>
              </a:ext>
            </a:extLst>
          </p:cNvPr>
          <p:cNvSpPr>
            <a:spLocks noGrp="1"/>
          </p:cNvSpPr>
          <p:nvPr>
            <p:ph idx="1"/>
          </p:nvPr>
        </p:nvSpPr>
        <p:spPr/>
        <p:txBody>
          <a:bodyPr/>
          <a:lstStyle/>
          <a:p>
            <a:pPr marL="0" indent="0" algn="ctr" eaLnBrk="1" hangingPunct="1">
              <a:buNone/>
            </a:pPr>
            <a:r>
              <a:rPr lang="zh-TW" altLang="en-US" sz="8000" dirty="0">
                <a:solidFill>
                  <a:srgbClr val="FF0000"/>
                </a:solidFill>
              </a:rPr>
              <a:t>雙連學位</a:t>
            </a:r>
            <a:endParaRPr lang="en-US" altLang="zh-TW" sz="8000" dirty="0">
              <a:solidFill>
                <a:srgbClr val="FF0000"/>
              </a:solidFill>
            </a:endParaRPr>
          </a:p>
        </p:txBody>
      </p:sp>
      <p:sp>
        <p:nvSpPr>
          <p:cNvPr id="53251" name="頁尾版面配置區 3">
            <a:extLst>
              <a:ext uri="{FF2B5EF4-FFF2-40B4-BE49-F238E27FC236}">
                <a16:creationId xmlns:a16="http://schemas.microsoft.com/office/drawing/2014/main" id="{68993DCF-8C22-48D9-BDB3-6FBD4C15F8F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pic>
        <p:nvPicPr>
          <p:cNvPr id="4" name="圖片 3">
            <a:extLst>
              <a:ext uri="{FF2B5EF4-FFF2-40B4-BE49-F238E27FC236}">
                <a16:creationId xmlns:a16="http://schemas.microsoft.com/office/drawing/2014/main" id="{B5D74232-AEC8-43A7-A441-B0747672AD65}"/>
              </a:ext>
            </a:extLst>
          </p:cNvPr>
          <p:cNvPicPr>
            <a:picLocks noChangeAspect="1"/>
          </p:cNvPicPr>
          <p:nvPr/>
        </p:nvPicPr>
        <p:blipFill>
          <a:blip r:embed="rId2"/>
          <a:stretch>
            <a:fillRect/>
          </a:stretch>
        </p:blipFill>
        <p:spPr>
          <a:xfrm>
            <a:off x="0" y="392097"/>
            <a:ext cx="9144000" cy="6073806"/>
          </a:xfrm>
          <a:prstGeom prst="rect">
            <a:avLst/>
          </a:prstGeom>
        </p:spPr>
      </p:pic>
      <p:sp>
        <p:nvSpPr>
          <p:cNvPr id="5" name="矩形 4">
            <a:extLst>
              <a:ext uri="{FF2B5EF4-FFF2-40B4-BE49-F238E27FC236}">
                <a16:creationId xmlns:a16="http://schemas.microsoft.com/office/drawing/2014/main" id="{BAA15EB6-8D01-43AE-A9B2-42CA20CA88AB}"/>
              </a:ext>
            </a:extLst>
          </p:cNvPr>
          <p:cNvSpPr/>
          <p:nvPr/>
        </p:nvSpPr>
        <p:spPr bwMode="auto">
          <a:xfrm>
            <a:off x="1691680" y="3284984"/>
            <a:ext cx="3312368"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9178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內容版面配置區 2">
            <a:extLst>
              <a:ext uri="{FF2B5EF4-FFF2-40B4-BE49-F238E27FC236}">
                <a16:creationId xmlns:a16="http://schemas.microsoft.com/office/drawing/2014/main" id="{2A52ACD2-931B-4105-B93A-EA91B39B1E31}"/>
              </a:ext>
            </a:extLst>
          </p:cNvPr>
          <p:cNvSpPr>
            <a:spLocks noGrp="1"/>
          </p:cNvSpPr>
          <p:nvPr>
            <p:ph idx="1"/>
          </p:nvPr>
        </p:nvSpPr>
        <p:spPr/>
        <p:txBody>
          <a:bodyPr/>
          <a:lstStyle/>
          <a:p>
            <a:pPr marL="0" indent="0" algn="ctr" eaLnBrk="1" hangingPunct="1">
              <a:buNone/>
            </a:pPr>
            <a:r>
              <a:rPr lang="zh-TW" altLang="en-US" sz="8000" dirty="0">
                <a:solidFill>
                  <a:srgbClr val="FF0000"/>
                </a:solidFill>
              </a:rPr>
              <a:t>雙連學位</a:t>
            </a:r>
            <a:endParaRPr lang="en-US" altLang="zh-TW" sz="8000" dirty="0">
              <a:solidFill>
                <a:srgbClr val="FF0000"/>
              </a:solidFill>
            </a:endParaRPr>
          </a:p>
        </p:txBody>
      </p:sp>
      <p:sp>
        <p:nvSpPr>
          <p:cNvPr id="53251" name="頁尾版面配置區 3">
            <a:extLst>
              <a:ext uri="{FF2B5EF4-FFF2-40B4-BE49-F238E27FC236}">
                <a16:creationId xmlns:a16="http://schemas.microsoft.com/office/drawing/2014/main" id="{68993DCF-8C22-48D9-BDB3-6FBD4C15F8F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pic>
        <p:nvPicPr>
          <p:cNvPr id="4" name="圖片 3">
            <a:extLst>
              <a:ext uri="{FF2B5EF4-FFF2-40B4-BE49-F238E27FC236}">
                <a16:creationId xmlns:a16="http://schemas.microsoft.com/office/drawing/2014/main" id="{B5D74232-AEC8-43A7-A441-B0747672AD65}"/>
              </a:ext>
            </a:extLst>
          </p:cNvPr>
          <p:cNvPicPr>
            <a:picLocks noChangeAspect="1"/>
          </p:cNvPicPr>
          <p:nvPr/>
        </p:nvPicPr>
        <p:blipFill>
          <a:blip r:embed="rId2"/>
          <a:stretch>
            <a:fillRect/>
          </a:stretch>
        </p:blipFill>
        <p:spPr>
          <a:xfrm>
            <a:off x="0" y="392097"/>
            <a:ext cx="9144000" cy="6073806"/>
          </a:xfrm>
          <a:prstGeom prst="rect">
            <a:avLst/>
          </a:prstGeom>
        </p:spPr>
      </p:pic>
      <p:sp>
        <p:nvSpPr>
          <p:cNvPr id="5" name="矩形 4">
            <a:extLst>
              <a:ext uri="{FF2B5EF4-FFF2-40B4-BE49-F238E27FC236}">
                <a16:creationId xmlns:a16="http://schemas.microsoft.com/office/drawing/2014/main" id="{BAA15EB6-8D01-43AE-A9B2-42CA20CA88AB}"/>
              </a:ext>
            </a:extLst>
          </p:cNvPr>
          <p:cNvSpPr/>
          <p:nvPr/>
        </p:nvSpPr>
        <p:spPr bwMode="auto">
          <a:xfrm>
            <a:off x="1691680" y="3284984"/>
            <a:ext cx="3312368"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pic>
        <p:nvPicPr>
          <p:cNvPr id="7" name="圖片 6">
            <a:extLst>
              <a:ext uri="{FF2B5EF4-FFF2-40B4-BE49-F238E27FC236}">
                <a16:creationId xmlns:a16="http://schemas.microsoft.com/office/drawing/2014/main" id="{8603E533-3CE2-4B85-B72E-4A9ABCBC5111}"/>
              </a:ext>
            </a:extLst>
          </p:cNvPr>
          <p:cNvPicPr>
            <a:picLocks noChangeAspect="1"/>
          </p:cNvPicPr>
          <p:nvPr/>
        </p:nvPicPr>
        <p:blipFill>
          <a:blip r:embed="rId3"/>
          <a:stretch>
            <a:fillRect/>
          </a:stretch>
        </p:blipFill>
        <p:spPr>
          <a:xfrm>
            <a:off x="0" y="225322"/>
            <a:ext cx="9144000" cy="6407355"/>
          </a:xfrm>
          <a:prstGeom prst="rect">
            <a:avLst/>
          </a:prstGeom>
        </p:spPr>
      </p:pic>
      <p:sp>
        <p:nvSpPr>
          <p:cNvPr id="8" name="矩形 7">
            <a:extLst>
              <a:ext uri="{FF2B5EF4-FFF2-40B4-BE49-F238E27FC236}">
                <a16:creationId xmlns:a16="http://schemas.microsoft.com/office/drawing/2014/main" id="{2D9AC365-85C3-41DA-8D9E-88A1829815AA}"/>
              </a:ext>
            </a:extLst>
          </p:cNvPr>
          <p:cNvSpPr/>
          <p:nvPr/>
        </p:nvSpPr>
        <p:spPr bwMode="auto">
          <a:xfrm>
            <a:off x="179512" y="5566109"/>
            <a:ext cx="5184576" cy="89979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
        <p:nvSpPr>
          <p:cNvPr id="9" name="矩形 8">
            <a:extLst>
              <a:ext uri="{FF2B5EF4-FFF2-40B4-BE49-F238E27FC236}">
                <a16:creationId xmlns:a16="http://schemas.microsoft.com/office/drawing/2014/main" id="{C030C216-3DE0-471D-A891-27E1BBE33B71}"/>
              </a:ext>
            </a:extLst>
          </p:cNvPr>
          <p:cNvSpPr/>
          <p:nvPr/>
        </p:nvSpPr>
        <p:spPr bwMode="auto">
          <a:xfrm>
            <a:off x="5868144" y="5661248"/>
            <a:ext cx="1656184"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
        <p:nvSpPr>
          <p:cNvPr id="10" name="矩形 9">
            <a:extLst>
              <a:ext uri="{FF2B5EF4-FFF2-40B4-BE49-F238E27FC236}">
                <a16:creationId xmlns:a16="http://schemas.microsoft.com/office/drawing/2014/main" id="{2FDE107E-5D5D-4D88-AD9A-B7696F969E93}"/>
              </a:ext>
            </a:extLst>
          </p:cNvPr>
          <p:cNvSpPr/>
          <p:nvPr/>
        </p:nvSpPr>
        <p:spPr bwMode="auto">
          <a:xfrm>
            <a:off x="5868144" y="6093296"/>
            <a:ext cx="1656184"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27759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ja-JP" altLang="en-US" dirty="0">
                <a:latin typeface="標楷體" panose="03000509000000000000" pitchFamily="65" charset="-120"/>
                <a:ea typeface="標楷體" panose="03000509000000000000" pitchFamily="65" charset="-120"/>
              </a:rPr>
              <a:t>早稲田大学</a:t>
            </a:r>
            <a:r>
              <a:rPr lang="zh-TW" altLang="en-US" dirty="0">
                <a:latin typeface="標楷體" panose="03000509000000000000" pitchFamily="65" charset="-120"/>
              </a:rPr>
              <a:t> </a:t>
            </a:r>
            <a:r>
              <a:rPr lang="en-US" altLang="zh-TW" b="0" dirty="0">
                <a:solidFill>
                  <a:srgbClr val="FF0000"/>
                </a:solidFill>
              </a:rPr>
              <a:t>(</a:t>
            </a:r>
            <a:r>
              <a:rPr lang="zh-TW" altLang="en-US" dirty="0"/>
              <a:t>雙聯學位</a:t>
            </a:r>
            <a:r>
              <a:rPr lang="en-US" altLang="zh-TW" b="0" dirty="0">
                <a:solidFill>
                  <a:srgbClr val="FF0000"/>
                </a:solidFill>
              </a:rPr>
              <a:t>)</a:t>
            </a:r>
            <a:endParaRPr lang="zh-TW" altLang="en-US" dirty="0">
              <a:solidFill>
                <a:srgbClr val="FF0000"/>
              </a:solidFill>
            </a:endParaRPr>
          </a:p>
        </p:txBody>
      </p:sp>
      <p:sp>
        <p:nvSpPr>
          <p:cNvPr id="49155" name="內容版面配置區 2">
            <a:extLst>
              <a:ext uri="{FF2B5EF4-FFF2-40B4-BE49-F238E27FC236}">
                <a16:creationId xmlns:a16="http://schemas.microsoft.com/office/drawing/2014/main" id="{8A1A57C2-CA9D-4E82-9A8A-52F4BC3C6B8D}"/>
              </a:ext>
            </a:extLst>
          </p:cNvPr>
          <p:cNvSpPr>
            <a:spLocks noGrp="1" noChangeArrowheads="1"/>
          </p:cNvSpPr>
          <p:nvPr>
            <p:ph idx="1"/>
          </p:nvPr>
        </p:nvSpPr>
        <p:spPr/>
        <p:txBody>
          <a:bodyPr/>
          <a:lstStyle/>
          <a:p>
            <a:r>
              <a:rPr lang="ja-JP" altLang="en-US" dirty="0">
                <a:latin typeface="標楷體" panose="03000509000000000000" pitchFamily="65" charset="-120"/>
                <a:ea typeface="標楷體" panose="03000509000000000000" pitchFamily="65" charset="-120"/>
              </a:rPr>
              <a:t>早稲田大学</a:t>
            </a:r>
            <a:endParaRPr lang="en-US" altLang="ja-JP" dirty="0">
              <a:latin typeface="標楷體" panose="03000509000000000000" pitchFamily="65" charset="-120"/>
              <a:ea typeface="標楷體" panose="03000509000000000000" pitchFamily="65" charset="-120"/>
            </a:endParaRPr>
          </a:p>
          <a:p>
            <a:endParaRPr lang="en-US" altLang="ja-JP" dirty="0">
              <a:latin typeface="標楷體" panose="03000509000000000000" pitchFamily="65" charset="-120"/>
              <a:ea typeface="標楷體" panose="03000509000000000000" pitchFamily="65" charset="-120"/>
            </a:endParaRPr>
          </a:p>
          <a:p>
            <a:r>
              <a:rPr lang="zh-TW" altLang="en-US" dirty="0"/>
              <a:t>雙聯學位</a:t>
            </a:r>
          </a:p>
          <a:p>
            <a:r>
              <a:rPr lang="en-US" altLang="zh-TW" dirty="0">
                <a:latin typeface="Times New Roman" panose="02020603050405020304" pitchFamily="18" charset="0"/>
                <a:cs typeface="Times New Roman" panose="02020603050405020304" pitchFamily="18" charset="0"/>
              </a:rPr>
              <a:t>1</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a:t>
            </a:r>
            <a:r>
              <a:rPr lang="zh-TW" altLang="en-US" dirty="0">
                <a:latin typeface="Times New Roman" panose="02020603050405020304" pitchFamily="18" charset="0"/>
                <a:cs typeface="Times New Roman" panose="02020603050405020304" pitchFamily="18" charset="0"/>
              </a:rPr>
              <a:t> 雙碩士</a:t>
            </a:r>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2</a:t>
            </a:r>
            <a:r>
              <a:rPr lang="zh-TW" altLang="en-US" dirty="0">
                <a:latin typeface="Times New Roman" panose="02020603050405020304" pitchFamily="18" charset="0"/>
                <a:cs typeface="Times New Roman" panose="02020603050405020304" pitchFamily="18" charset="0"/>
              </a:rPr>
              <a:t> 學碩士</a:t>
            </a: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83</a:t>
            </a:fld>
            <a:endParaRPr kumimoji="0" lang="en-US" altLang="ko-KR">
              <a:latin typeface="Constantia" panose="02030602050306030303" pitchFamily="18" charset="0"/>
            </a:endParaRPr>
          </a:p>
        </p:txBody>
      </p:sp>
      <p:pic>
        <p:nvPicPr>
          <p:cNvPr id="7" name="圖形 6">
            <a:extLst>
              <a:ext uri="{FF2B5EF4-FFF2-40B4-BE49-F238E27FC236}">
                <a16:creationId xmlns:a16="http://schemas.microsoft.com/office/drawing/2014/main" id="{8057F4C4-8A45-407D-8877-BFADF0691B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4008" y="1168896"/>
            <a:ext cx="4348336" cy="4348336"/>
          </a:xfrm>
          <a:prstGeom prst="rect">
            <a:avLst/>
          </a:prstGeom>
        </p:spPr>
      </p:pic>
      <p:pic>
        <p:nvPicPr>
          <p:cNvPr id="8" name="Picture 2" descr="Graduate School of Information, Production and Systems, Waseda University">
            <a:extLst>
              <a:ext uri="{FF2B5EF4-FFF2-40B4-BE49-F238E27FC236}">
                <a16:creationId xmlns:a16="http://schemas.microsoft.com/office/drawing/2014/main" id="{FD95819B-D29B-4872-86BD-8AB10E98F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4134644"/>
            <a:ext cx="2952328" cy="147616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9ACD12F-40FA-4671-8DCA-3E4F1CA395A7}"/>
              </a:ext>
            </a:extLst>
          </p:cNvPr>
          <p:cNvSpPr/>
          <p:nvPr/>
        </p:nvSpPr>
        <p:spPr>
          <a:xfrm>
            <a:off x="306423" y="5363542"/>
            <a:ext cx="5929828" cy="1231106"/>
          </a:xfrm>
          <a:prstGeom prst="rect">
            <a:avLst/>
          </a:prstGeom>
        </p:spPr>
        <p:txBody>
          <a:bodyPr wrap="none">
            <a:spAutoFit/>
          </a:bodyPr>
          <a:lstStyle/>
          <a:p>
            <a:r>
              <a:rPr lang="ja-JP" altLang="en-US" sz="2800" b="1" i="0" dirty="0">
                <a:solidFill>
                  <a:srgbClr val="C00000"/>
                </a:solidFill>
                <a:effectLst/>
                <a:latin typeface="微軟正黑體" panose="020B0604030504040204" pitchFamily="34" charset="-120"/>
                <a:ea typeface="微軟正黑體" panose="020B0604030504040204" pitchFamily="34" charset="-120"/>
              </a:rPr>
              <a:t>早稲田大学 </a:t>
            </a:r>
            <a:endParaRPr lang="en-US" altLang="ja-JP" sz="2800" b="1" i="0" dirty="0">
              <a:solidFill>
                <a:srgbClr val="C00000"/>
              </a:solidFill>
              <a:effectLst/>
              <a:latin typeface="微軟正黑體" panose="020B0604030504040204" pitchFamily="34" charset="-120"/>
              <a:ea typeface="微軟正黑體" panose="020B0604030504040204" pitchFamily="34" charset="-120"/>
            </a:endParaRPr>
          </a:p>
          <a:p>
            <a:r>
              <a:rPr lang="ja-JP" altLang="en-US" sz="3200" b="1" i="0" dirty="0">
                <a:solidFill>
                  <a:srgbClr val="C00000"/>
                </a:solidFill>
                <a:effectLst/>
                <a:latin typeface="微軟正黑體" panose="020B0604030504040204" pitchFamily="34" charset="-120"/>
                <a:ea typeface="微軟正黑體" panose="020B0604030504040204" pitchFamily="34" charset="-120"/>
              </a:rPr>
              <a:t>大学院情報生産システム研究科</a:t>
            </a:r>
            <a:endParaRPr lang="en-US" altLang="ja-JP" sz="3200" b="1" i="0" dirty="0">
              <a:solidFill>
                <a:srgbClr val="C00000"/>
              </a:solidFill>
              <a:effectLst/>
              <a:latin typeface="微軟正黑體" panose="020B0604030504040204" pitchFamily="34" charset="-120"/>
              <a:ea typeface="微軟正黑體" panose="020B0604030504040204" pitchFamily="34" charset="-120"/>
            </a:endParaRPr>
          </a:p>
          <a:p>
            <a:r>
              <a:rPr lang="en-US" altLang="zh-TW" sz="1200" b="0" i="0" dirty="0">
                <a:solidFill>
                  <a:srgbClr val="222222"/>
                </a:solidFill>
                <a:effectLst/>
                <a:latin typeface="roboto regular"/>
              </a:rPr>
              <a:t>Graduate School of Information, Production and Systems</a:t>
            </a:r>
            <a:endParaRPr lang="zh-TW" altLang="en-US" sz="1200" dirty="0">
              <a:solidFill>
                <a:srgbClr val="C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894417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ja-JP" altLang="en-US" dirty="0">
                <a:latin typeface="標楷體" panose="03000509000000000000" pitchFamily="65" charset="-120"/>
                <a:ea typeface="標楷體" panose="03000509000000000000" pitchFamily="65" charset="-120"/>
              </a:rPr>
              <a:t>早稲田大学</a:t>
            </a:r>
            <a:r>
              <a:rPr lang="zh-TW" altLang="en-US" dirty="0">
                <a:latin typeface="標楷體" panose="03000509000000000000" pitchFamily="65" charset="-120"/>
              </a:rPr>
              <a:t> </a:t>
            </a:r>
            <a:r>
              <a:rPr lang="en-US" altLang="zh-TW" b="0" dirty="0">
                <a:solidFill>
                  <a:srgbClr val="FF0000"/>
                </a:solidFill>
              </a:rPr>
              <a:t>(</a:t>
            </a:r>
            <a:r>
              <a:rPr lang="zh-TW" altLang="en-US" dirty="0"/>
              <a:t>雙聯學位</a:t>
            </a:r>
            <a:r>
              <a:rPr lang="en-US" altLang="zh-TW" b="0" dirty="0">
                <a:solidFill>
                  <a:srgbClr val="FF0000"/>
                </a:solidFill>
              </a:rPr>
              <a:t>)</a:t>
            </a:r>
            <a:endParaRPr lang="zh-TW" altLang="en-US" dirty="0">
              <a:solidFill>
                <a:srgbClr val="FF0000"/>
              </a:solidFill>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84</a:t>
            </a:fld>
            <a:endParaRPr kumimoji="0" lang="en-US" altLang="ko-KR">
              <a:latin typeface="Constantia" panose="02030602050306030303" pitchFamily="18" charset="0"/>
            </a:endParaRPr>
          </a:p>
        </p:txBody>
      </p:sp>
      <p:sp>
        <p:nvSpPr>
          <p:cNvPr id="3" name="內容版面配置區 2">
            <a:extLst>
              <a:ext uri="{FF2B5EF4-FFF2-40B4-BE49-F238E27FC236}">
                <a16:creationId xmlns:a16="http://schemas.microsoft.com/office/drawing/2014/main" id="{C419DC4C-9FAA-4D56-B6DB-DAD1A2888DDD}"/>
              </a:ext>
            </a:extLst>
          </p:cNvPr>
          <p:cNvSpPr>
            <a:spLocks noGrp="1"/>
          </p:cNvSpPr>
          <p:nvPr>
            <p:ph idx="1"/>
          </p:nvPr>
        </p:nvSpPr>
        <p:spPr/>
        <p:txBody>
          <a:bodyPr/>
          <a:lstStyle/>
          <a:p>
            <a:r>
              <a:rPr lang="zh-TW" altLang="en-US" dirty="0">
                <a:solidFill>
                  <a:srgbClr val="FF0000"/>
                </a:solidFill>
              </a:rPr>
              <a:t>北九州</a:t>
            </a:r>
            <a:r>
              <a:rPr lang="zh-TW" altLang="en-US" dirty="0"/>
              <a:t>學術研究都市</a:t>
            </a:r>
            <a:r>
              <a:rPr lang="ja-JP" altLang="en-US" dirty="0"/>
              <a:t>ひびきの</a:t>
            </a:r>
            <a:endParaRPr lang="zh-TW" altLang="en-US" dirty="0"/>
          </a:p>
        </p:txBody>
      </p:sp>
      <p:pic>
        <p:nvPicPr>
          <p:cNvPr id="10" name="圖片 9">
            <a:extLst>
              <a:ext uri="{FF2B5EF4-FFF2-40B4-BE49-F238E27FC236}">
                <a16:creationId xmlns:a16="http://schemas.microsoft.com/office/drawing/2014/main" id="{0DCB35B6-2B16-4DC3-AC91-9559EED886A0}"/>
              </a:ext>
            </a:extLst>
          </p:cNvPr>
          <p:cNvPicPr>
            <a:picLocks noChangeAspect="1"/>
          </p:cNvPicPr>
          <p:nvPr/>
        </p:nvPicPr>
        <p:blipFill>
          <a:blip r:embed="rId2"/>
          <a:stretch>
            <a:fillRect/>
          </a:stretch>
        </p:blipFill>
        <p:spPr>
          <a:xfrm>
            <a:off x="107504" y="1988840"/>
            <a:ext cx="8928992" cy="4180814"/>
          </a:xfrm>
          <a:prstGeom prst="rect">
            <a:avLst/>
          </a:prstGeom>
        </p:spPr>
      </p:pic>
    </p:spTree>
    <p:extLst>
      <p:ext uri="{BB962C8B-B14F-4D97-AF65-F5344CB8AC3E}">
        <p14:creationId xmlns:p14="http://schemas.microsoft.com/office/powerpoint/2010/main" val="345231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ja-JP" altLang="en-US" dirty="0">
                <a:latin typeface="標楷體" panose="03000509000000000000" pitchFamily="65" charset="-120"/>
                <a:ea typeface="標楷體" panose="03000509000000000000" pitchFamily="65" charset="-120"/>
              </a:rPr>
              <a:t>早稲田大学</a:t>
            </a:r>
            <a:r>
              <a:rPr lang="zh-TW" altLang="en-US" dirty="0">
                <a:latin typeface="標楷體" panose="03000509000000000000" pitchFamily="65" charset="-120"/>
              </a:rPr>
              <a:t> </a:t>
            </a:r>
            <a:r>
              <a:rPr lang="en-US" altLang="zh-TW" b="0" dirty="0">
                <a:solidFill>
                  <a:srgbClr val="FF0000"/>
                </a:solidFill>
              </a:rPr>
              <a:t>(</a:t>
            </a:r>
            <a:r>
              <a:rPr lang="zh-TW" altLang="en-US" dirty="0"/>
              <a:t>雙聯學位</a:t>
            </a:r>
            <a:r>
              <a:rPr lang="en-US" altLang="zh-TW" b="0" dirty="0">
                <a:solidFill>
                  <a:srgbClr val="FF0000"/>
                </a:solidFill>
              </a:rPr>
              <a:t>)</a:t>
            </a:r>
            <a:endParaRPr lang="zh-TW" altLang="en-US" dirty="0">
              <a:solidFill>
                <a:srgbClr val="FF0000"/>
              </a:solidFill>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85</a:t>
            </a:fld>
            <a:endParaRPr kumimoji="0" lang="en-US" altLang="ko-KR">
              <a:latin typeface="Constantia" panose="02030602050306030303" pitchFamily="18" charset="0"/>
            </a:endParaRPr>
          </a:p>
        </p:txBody>
      </p:sp>
      <p:sp>
        <p:nvSpPr>
          <p:cNvPr id="3" name="內容版面配置區 2">
            <a:extLst>
              <a:ext uri="{FF2B5EF4-FFF2-40B4-BE49-F238E27FC236}">
                <a16:creationId xmlns:a16="http://schemas.microsoft.com/office/drawing/2014/main" id="{C419DC4C-9FAA-4D56-B6DB-DAD1A2888DDD}"/>
              </a:ext>
            </a:extLst>
          </p:cNvPr>
          <p:cNvSpPr>
            <a:spLocks noGrp="1"/>
          </p:cNvSpPr>
          <p:nvPr>
            <p:ph idx="1"/>
          </p:nvPr>
        </p:nvSpPr>
        <p:spPr/>
        <p:txBody>
          <a:bodyPr/>
          <a:lstStyle/>
          <a:p>
            <a:r>
              <a:rPr lang="zh-TW" altLang="zh-TW" dirty="0"/>
              <a:t>學生組成與發展</a:t>
            </a:r>
            <a:endParaRPr lang="en-US" altLang="zh-TW" dirty="0"/>
          </a:p>
          <a:p>
            <a:pPr lvl="1">
              <a:lnSpc>
                <a:spcPct val="90000"/>
              </a:lnSpc>
              <a:spcBef>
                <a:spcPts val="0"/>
              </a:spcBef>
              <a:buClr>
                <a:schemeClr val="dk1"/>
              </a:buClr>
              <a:buSzPts val="2800"/>
              <a:buFont typeface="Calibri"/>
              <a:buChar char="•"/>
            </a:pPr>
            <a:r>
              <a:rPr lang="en-US" altLang="zh-TW" dirty="0"/>
              <a:t>2019</a:t>
            </a:r>
            <a:r>
              <a:rPr lang="zh-TW" altLang="en-US" dirty="0"/>
              <a:t>年有碩士與博士共</a:t>
            </a:r>
            <a:r>
              <a:rPr lang="en-US" altLang="zh-TW" dirty="0">
                <a:solidFill>
                  <a:srgbClr val="FF0000"/>
                </a:solidFill>
              </a:rPr>
              <a:t>73</a:t>
            </a:r>
            <a:r>
              <a:rPr lang="zh-TW" altLang="en-US" dirty="0">
                <a:solidFill>
                  <a:srgbClr val="FF0000"/>
                </a:solidFill>
              </a:rPr>
              <a:t>人</a:t>
            </a:r>
            <a:endParaRPr lang="en-US" altLang="zh-TW" dirty="0"/>
          </a:p>
          <a:p>
            <a:pPr lvl="1">
              <a:lnSpc>
                <a:spcPct val="90000"/>
              </a:lnSpc>
              <a:spcBef>
                <a:spcPts val="0"/>
              </a:spcBef>
              <a:buClr>
                <a:schemeClr val="dk1"/>
              </a:buClr>
              <a:buSzPts val="2800"/>
              <a:buFont typeface="Calibri"/>
              <a:buChar char="•"/>
            </a:pPr>
            <a:r>
              <a:rPr lang="en-US" altLang="zh-TW" dirty="0"/>
              <a:t>2022</a:t>
            </a:r>
            <a:r>
              <a:rPr lang="zh-TW" altLang="en-US" dirty="0"/>
              <a:t>年四月入學有</a:t>
            </a:r>
            <a:r>
              <a:rPr lang="en-US" altLang="zh-TW" dirty="0"/>
              <a:t>45</a:t>
            </a:r>
            <a:r>
              <a:rPr lang="zh-TW" altLang="en-US" dirty="0"/>
              <a:t>人</a:t>
            </a:r>
          </a:p>
          <a:p>
            <a:r>
              <a:rPr lang="zh-TW" altLang="en-US" dirty="0"/>
              <a:t>四月畢業後</a:t>
            </a:r>
            <a:endParaRPr lang="en-US" altLang="zh-TW" dirty="0"/>
          </a:p>
          <a:p>
            <a:pPr lvl="1">
              <a:lnSpc>
                <a:spcPct val="90000"/>
              </a:lnSpc>
              <a:spcBef>
                <a:spcPts val="1000"/>
              </a:spcBef>
              <a:buClr>
                <a:schemeClr val="dk1"/>
              </a:buClr>
              <a:buSzPts val="2800"/>
              <a:buFont typeface="Calibri"/>
              <a:buChar char="•"/>
            </a:pPr>
            <a:r>
              <a:rPr lang="zh-TW" altLang="en-US" dirty="0"/>
              <a:t>約</a:t>
            </a:r>
            <a:r>
              <a:rPr lang="en-US" altLang="zh-TW" dirty="0"/>
              <a:t>1/3</a:t>
            </a:r>
            <a:r>
              <a:rPr lang="zh-TW" altLang="en-US" dirty="0"/>
              <a:t>留日進入大企業</a:t>
            </a:r>
            <a:endParaRPr lang="en-US" altLang="zh-TW" dirty="0"/>
          </a:p>
          <a:p>
            <a:pPr lvl="1">
              <a:lnSpc>
                <a:spcPct val="90000"/>
              </a:lnSpc>
              <a:spcBef>
                <a:spcPts val="1000"/>
              </a:spcBef>
              <a:buClr>
                <a:schemeClr val="dk1"/>
              </a:buClr>
              <a:buSzPts val="2800"/>
              <a:buFont typeface="Calibri"/>
              <a:buChar char="•"/>
            </a:pPr>
            <a:r>
              <a:rPr lang="en-US" altLang="zh-TW" dirty="0"/>
              <a:t>1/3</a:t>
            </a:r>
            <a:r>
              <a:rPr lang="zh-TW" altLang="en-US" dirty="0"/>
              <a:t>留日進入中小型企業</a:t>
            </a:r>
            <a:endParaRPr lang="en-US" altLang="zh-TW" dirty="0"/>
          </a:p>
          <a:p>
            <a:pPr lvl="1">
              <a:lnSpc>
                <a:spcPct val="90000"/>
              </a:lnSpc>
              <a:spcBef>
                <a:spcPts val="1000"/>
              </a:spcBef>
              <a:buClr>
                <a:schemeClr val="dk1"/>
              </a:buClr>
              <a:buSzPts val="2800"/>
              <a:buFont typeface="Calibri"/>
              <a:buChar char="•"/>
            </a:pPr>
            <a:r>
              <a:rPr lang="en-US" altLang="zh-TW" dirty="0"/>
              <a:t>1/3</a:t>
            </a:r>
            <a:r>
              <a:rPr lang="zh-TW" altLang="en-US" dirty="0"/>
              <a:t>回國發展或繼續深造</a:t>
            </a:r>
          </a:p>
        </p:txBody>
      </p:sp>
      <p:pic>
        <p:nvPicPr>
          <p:cNvPr id="6" name="圖形 5">
            <a:extLst>
              <a:ext uri="{FF2B5EF4-FFF2-40B4-BE49-F238E27FC236}">
                <a16:creationId xmlns:a16="http://schemas.microsoft.com/office/drawing/2014/main" id="{FD109304-ED9B-429D-875B-E8A2891221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807" y="5189400"/>
            <a:ext cx="4766156" cy="1440000"/>
          </a:xfrm>
          <a:prstGeom prst="rect">
            <a:avLst/>
          </a:prstGeom>
        </p:spPr>
      </p:pic>
    </p:spTree>
    <p:extLst>
      <p:ext uri="{BB962C8B-B14F-4D97-AF65-F5344CB8AC3E}">
        <p14:creationId xmlns:p14="http://schemas.microsoft.com/office/powerpoint/2010/main" val="42906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C7A8177B-9148-43DD-91BF-A05E582D38AF}"/>
              </a:ext>
            </a:extLst>
          </p:cNvPr>
          <p:cNvSpPr>
            <a:spLocks noGrp="1" noChangeArrowheads="1"/>
          </p:cNvSpPr>
          <p:nvPr>
            <p:ph type="title"/>
          </p:nvPr>
        </p:nvSpPr>
        <p:spPr>
          <a:xfrm>
            <a:off x="457201" y="404813"/>
            <a:ext cx="7138988" cy="720725"/>
          </a:xfrm>
        </p:spPr>
        <p:txBody>
          <a:bodyPr/>
          <a:lstStyle/>
          <a:p>
            <a:r>
              <a:rPr lang="ja-JP" altLang="en-US" dirty="0">
                <a:latin typeface="標楷體" panose="03000509000000000000" pitchFamily="65" charset="-120"/>
                <a:ea typeface="標楷體" panose="03000509000000000000" pitchFamily="65" charset="-120"/>
              </a:rPr>
              <a:t>早稲田大学</a:t>
            </a:r>
            <a:r>
              <a:rPr lang="zh-TW" altLang="en-US" dirty="0">
                <a:latin typeface="標楷體" panose="03000509000000000000" pitchFamily="65" charset="-120"/>
              </a:rPr>
              <a:t> </a:t>
            </a:r>
            <a:r>
              <a:rPr lang="en-US" altLang="zh-TW" b="0" dirty="0">
                <a:solidFill>
                  <a:srgbClr val="FF0000"/>
                </a:solidFill>
              </a:rPr>
              <a:t>(</a:t>
            </a:r>
            <a:r>
              <a:rPr lang="zh-TW" altLang="en-US" dirty="0"/>
              <a:t>雙聯學位</a:t>
            </a:r>
            <a:r>
              <a:rPr lang="en-US" altLang="zh-TW" b="0" dirty="0">
                <a:solidFill>
                  <a:srgbClr val="FF0000"/>
                </a:solidFill>
              </a:rPr>
              <a:t>)</a:t>
            </a:r>
            <a:endParaRPr lang="zh-TW" altLang="en-US" dirty="0">
              <a:solidFill>
                <a:srgbClr val="FF0000"/>
              </a:solidFill>
            </a:endParaRPr>
          </a:p>
        </p:txBody>
      </p:sp>
      <p:sp>
        <p:nvSpPr>
          <p:cNvPr id="5" name="投影片編號版面配置區 4">
            <a:extLst>
              <a:ext uri="{FF2B5EF4-FFF2-40B4-BE49-F238E27FC236}">
                <a16:creationId xmlns:a16="http://schemas.microsoft.com/office/drawing/2014/main" id="{2474F596-22A7-4E57-831B-B8FE8F1815C1}"/>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fld id="{594CA6ED-4DCB-4EF9-9B28-4CB0C665C1D0}" type="slidenum">
              <a:rPr kumimoji="0" lang="ko-KR" altLang="en-US">
                <a:latin typeface="Constantia" panose="02030602050306030303" pitchFamily="18" charset="0"/>
              </a:rPr>
              <a:pPr/>
              <a:t>86</a:t>
            </a:fld>
            <a:endParaRPr kumimoji="0" lang="en-US" altLang="ko-KR">
              <a:latin typeface="Constantia" panose="02030602050306030303" pitchFamily="18" charset="0"/>
            </a:endParaRPr>
          </a:p>
        </p:txBody>
      </p:sp>
      <p:sp>
        <p:nvSpPr>
          <p:cNvPr id="3" name="內容版面配置區 2">
            <a:extLst>
              <a:ext uri="{FF2B5EF4-FFF2-40B4-BE49-F238E27FC236}">
                <a16:creationId xmlns:a16="http://schemas.microsoft.com/office/drawing/2014/main" id="{C419DC4C-9FAA-4D56-B6DB-DAD1A2888DDD}"/>
              </a:ext>
            </a:extLst>
          </p:cNvPr>
          <p:cNvSpPr>
            <a:spLocks noGrp="1"/>
          </p:cNvSpPr>
          <p:nvPr>
            <p:ph idx="1"/>
          </p:nvPr>
        </p:nvSpPr>
        <p:spPr/>
        <p:txBody>
          <a:bodyPr/>
          <a:lstStyle/>
          <a:p>
            <a:r>
              <a:rPr lang="zh-TW" altLang="zh-TW" dirty="0"/>
              <a:t>各項費用與住宿</a:t>
            </a:r>
            <a:endParaRPr lang="en-US" altLang="zh-TW" dirty="0"/>
          </a:p>
          <a:p>
            <a:pPr lvl="1">
              <a:lnSpc>
                <a:spcPct val="150000"/>
              </a:lnSpc>
              <a:spcBef>
                <a:spcPts val="0"/>
              </a:spcBef>
              <a:buClr>
                <a:schemeClr val="dk1"/>
              </a:buClr>
              <a:buSzPts val="2800"/>
              <a:buFont typeface="Calibri"/>
              <a:buChar char="•"/>
            </a:pPr>
            <a:r>
              <a:rPr lang="zh-TW" altLang="en-US" sz="3200" dirty="0">
                <a:solidFill>
                  <a:srgbClr val="FF0000"/>
                </a:solidFill>
              </a:rPr>
              <a:t>申請費用</a:t>
            </a:r>
            <a:r>
              <a:rPr lang="zh-TW" altLang="en-US" sz="3200" dirty="0"/>
              <a:t>約為</a:t>
            </a:r>
            <a:r>
              <a:rPr lang="en-US" altLang="zh-TW" sz="3200" dirty="0"/>
              <a:t>1400</a:t>
            </a:r>
            <a:r>
              <a:rPr lang="zh-TW" altLang="en-US" sz="3200" dirty="0"/>
              <a:t>台幣</a:t>
            </a:r>
          </a:p>
          <a:p>
            <a:pPr lvl="1">
              <a:lnSpc>
                <a:spcPct val="150000"/>
              </a:lnSpc>
              <a:spcBef>
                <a:spcPts val="1000"/>
              </a:spcBef>
              <a:buClr>
                <a:schemeClr val="dk1"/>
              </a:buClr>
              <a:buSzPts val="2800"/>
              <a:buFont typeface="Calibri"/>
              <a:buChar char="•"/>
            </a:pPr>
            <a:r>
              <a:rPr lang="zh-TW" altLang="en-US" sz="2400" dirty="0">
                <a:solidFill>
                  <a:srgbClr val="FF0000"/>
                </a:solidFill>
              </a:rPr>
              <a:t>學費</a:t>
            </a:r>
            <a:r>
              <a:rPr lang="zh-TW" altLang="en-US" sz="2400" dirty="0"/>
              <a:t>一學期大約</a:t>
            </a:r>
            <a:r>
              <a:rPr lang="zh-TW" altLang="en-US" sz="2400" dirty="0">
                <a:solidFill>
                  <a:srgbClr val="FF0000"/>
                </a:solidFill>
              </a:rPr>
              <a:t>二十萬台幣</a:t>
            </a:r>
            <a:r>
              <a:rPr lang="zh-TW" altLang="en-US" sz="2400" dirty="0"/>
              <a:t>，兩年共約八十萬台幣</a:t>
            </a:r>
          </a:p>
          <a:p>
            <a:pPr lvl="1">
              <a:lnSpc>
                <a:spcPct val="150000"/>
              </a:lnSpc>
              <a:spcBef>
                <a:spcPts val="1000"/>
              </a:spcBef>
              <a:buClr>
                <a:schemeClr val="dk1"/>
              </a:buClr>
              <a:buSzPts val="2800"/>
              <a:buFont typeface="Calibri"/>
              <a:buChar char="•"/>
            </a:pPr>
            <a:r>
              <a:rPr lang="zh-TW" altLang="en-US" sz="2400" dirty="0">
                <a:solidFill>
                  <a:srgbClr val="FF0000"/>
                </a:solidFill>
              </a:rPr>
              <a:t>宿舍費</a:t>
            </a:r>
            <a:r>
              <a:rPr lang="zh-TW" altLang="en-US" sz="2400" dirty="0"/>
              <a:t>各房型大約一個月都是</a:t>
            </a:r>
            <a:r>
              <a:rPr lang="zh-TW" altLang="en-US" sz="2400" dirty="0">
                <a:solidFill>
                  <a:srgbClr val="FF0000"/>
                </a:solidFill>
              </a:rPr>
              <a:t>三千台幣</a:t>
            </a:r>
            <a:r>
              <a:rPr lang="zh-TW" altLang="en-US" sz="2400" dirty="0"/>
              <a:t>，</a:t>
            </a:r>
            <a:r>
              <a:rPr lang="zh-TW" altLang="en-US" sz="2400" dirty="0">
                <a:solidFill>
                  <a:srgbClr val="FF0000"/>
                </a:solidFill>
              </a:rPr>
              <a:t>在外租房</a:t>
            </a:r>
            <a:r>
              <a:rPr lang="zh-TW" altLang="en-US" sz="2400" dirty="0"/>
              <a:t>則是</a:t>
            </a:r>
            <a:r>
              <a:rPr lang="zh-TW" altLang="en-US" sz="2400" dirty="0">
                <a:solidFill>
                  <a:srgbClr val="FF0000"/>
                </a:solidFill>
              </a:rPr>
              <a:t>六千</a:t>
            </a:r>
            <a:r>
              <a:rPr lang="zh-TW" altLang="en-US" sz="2400" dirty="0"/>
              <a:t>到一萬二台幣</a:t>
            </a:r>
          </a:p>
          <a:p>
            <a:pPr lvl="1">
              <a:lnSpc>
                <a:spcPct val="150000"/>
              </a:lnSpc>
              <a:spcBef>
                <a:spcPts val="1000"/>
              </a:spcBef>
              <a:buClr>
                <a:schemeClr val="dk1"/>
              </a:buClr>
              <a:buSzPts val="2800"/>
              <a:buFont typeface="Calibri"/>
              <a:buChar char="•"/>
            </a:pPr>
            <a:r>
              <a:rPr lang="zh-TW" altLang="en-US" sz="2400" dirty="0">
                <a:solidFill>
                  <a:srgbClr val="FF0000"/>
                </a:solidFill>
              </a:rPr>
              <a:t>每個月生活費</a:t>
            </a:r>
            <a:r>
              <a:rPr lang="zh-TW" altLang="en-US" sz="2400" dirty="0"/>
              <a:t>含食宿水電費約兩萬至兩萬五千台幣</a:t>
            </a:r>
            <a:endParaRPr lang="en-US" altLang="zh-TW" sz="2400" dirty="0"/>
          </a:p>
          <a:p>
            <a:endParaRPr lang="zh-TW" altLang="en-US" dirty="0"/>
          </a:p>
        </p:txBody>
      </p:sp>
      <p:pic>
        <p:nvPicPr>
          <p:cNvPr id="6" name="圖形 5">
            <a:extLst>
              <a:ext uri="{FF2B5EF4-FFF2-40B4-BE49-F238E27FC236}">
                <a16:creationId xmlns:a16="http://schemas.microsoft.com/office/drawing/2014/main" id="{E9A257C4-6863-45B6-A46D-783890229B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807" y="5189400"/>
            <a:ext cx="4766156" cy="1440000"/>
          </a:xfrm>
          <a:prstGeom prst="rect">
            <a:avLst/>
          </a:prstGeom>
        </p:spPr>
      </p:pic>
    </p:spTree>
    <p:extLst>
      <p:ext uri="{BB962C8B-B14F-4D97-AF65-F5344CB8AC3E}">
        <p14:creationId xmlns:p14="http://schemas.microsoft.com/office/powerpoint/2010/main" val="3079207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28BA3-1B32-417B-95D5-69AAE7F2115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1AA9A55-78C8-4405-AE95-0B09D5571436}"/>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6C8446A-0C71-431D-963D-E77AFB143E49}"/>
              </a:ext>
            </a:extLst>
          </p:cNvPr>
          <p:cNvSpPr>
            <a:spLocks noGrp="1"/>
          </p:cNvSpPr>
          <p:nvPr>
            <p:ph type="sldNum" sz="quarter" idx="11"/>
          </p:nvPr>
        </p:nvSpPr>
        <p:spPr/>
        <p:txBody>
          <a:bodyPr/>
          <a:lstStyle/>
          <a:p>
            <a:pPr>
              <a:defRPr/>
            </a:pPr>
            <a:fld id="{AF41B513-81B1-4873-A301-0051AC0783A2}" type="slidenum">
              <a:rPr lang="ko-KR" altLang="en-US" smtClean="0"/>
              <a:pPr>
                <a:defRPr/>
              </a:pPr>
              <a:t>87</a:t>
            </a:fld>
            <a:endParaRPr lang="en-US" altLang="ko-KR"/>
          </a:p>
        </p:txBody>
      </p:sp>
      <p:pic>
        <p:nvPicPr>
          <p:cNvPr id="40962" name="Picture 2" descr="https://search.find47.jp/ja/i/cQQMQ/image_file?type=detail_thumb">
            <a:extLst>
              <a:ext uri="{FF2B5EF4-FFF2-40B4-BE49-F238E27FC236}">
                <a16:creationId xmlns:a16="http://schemas.microsoft.com/office/drawing/2014/main" id="{90227BEA-E22A-4AE6-9230-6A5D9C206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209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內容版面配置區 2">
            <a:extLst>
              <a:ext uri="{FF2B5EF4-FFF2-40B4-BE49-F238E27FC236}">
                <a16:creationId xmlns:a16="http://schemas.microsoft.com/office/drawing/2014/main" id="{2A52ACD2-931B-4105-B93A-EA91B39B1E31}"/>
              </a:ext>
            </a:extLst>
          </p:cNvPr>
          <p:cNvSpPr>
            <a:spLocks noGrp="1"/>
          </p:cNvSpPr>
          <p:nvPr>
            <p:ph idx="1"/>
          </p:nvPr>
        </p:nvSpPr>
        <p:spPr/>
        <p:txBody>
          <a:bodyPr/>
          <a:lstStyle/>
          <a:p>
            <a:pPr marL="0" indent="0" algn="ctr" eaLnBrk="1" hangingPunct="1">
              <a:buNone/>
            </a:pPr>
            <a:r>
              <a:rPr lang="zh-TW" altLang="en-US" sz="8000" dirty="0">
                <a:solidFill>
                  <a:srgbClr val="FF0000"/>
                </a:solidFill>
              </a:rPr>
              <a:t>結語</a:t>
            </a:r>
            <a:endParaRPr lang="en-US" altLang="zh-TW" sz="8000" dirty="0">
              <a:solidFill>
                <a:srgbClr val="FF0000"/>
              </a:solidFill>
            </a:endParaRPr>
          </a:p>
          <a:p>
            <a:pPr marL="0" indent="0" algn="ctr" eaLnBrk="1" hangingPunct="1">
              <a:buFont typeface="Wingdings" panose="05000000000000000000" pitchFamily="2" charset="2"/>
              <a:buNone/>
            </a:pPr>
            <a:endParaRPr lang="en-US" altLang="zh-TW" sz="8000" dirty="0">
              <a:solidFill>
                <a:srgbClr val="FF0000"/>
              </a:solidFill>
              <a:latin typeface="標楷體" panose="03000509000000000000" pitchFamily="65" charset="-120"/>
              <a:ea typeface="標楷體" panose="03000509000000000000" pitchFamily="65" charset="-120"/>
            </a:endParaRPr>
          </a:p>
        </p:txBody>
      </p:sp>
      <p:sp>
        <p:nvSpPr>
          <p:cNvPr id="53251" name="頁尾版面配置區 3">
            <a:extLst>
              <a:ext uri="{FF2B5EF4-FFF2-40B4-BE49-F238E27FC236}">
                <a16:creationId xmlns:a16="http://schemas.microsoft.com/office/drawing/2014/main" id="{68993DCF-8C22-48D9-BDB3-6FBD4C15F8F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37757338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內容版面配置區 2">
            <a:extLst>
              <a:ext uri="{FF2B5EF4-FFF2-40B4-BE49-F238E27FC236}">
                <a16:creationId xmlns:a16="http://schemas.microsoft.com/office/drawing/2014/main" id="{8890F744-9F3D-4223-A0A5-26F9AB23D54F}"/>
              </a:ext>
            </a:extLst>
          </p:cNvPr>
          <p:cNvSpPr>
            <a:spLocks noGrp="1"/>
          </p:cNvSpPr>
          <p:nvPr>
            <p:ph idx="1"/>
          </p:nvPr>
        </p:nvSpPr>
        <p:spPr/>
        <p:txBody>
          <a:bodyPr/>
          <a:lstStyle/>
          <a:p>
            <a:pPr marL="0" indent="0" algn="ctr" eaLnBrk="1" hangingPunct="1">
              <a:buNone/>
            </a:pPr>
            <a:r>
              <a:rPr lang="zh-TW" altLang="en-US" sz="7200" dirty="0">
                <a:solidFill>
                  <a:srgbClr val="FF0000"/>
                </a:solidFill>
              </a:rPr>
              <a:t>今天講二個故事</a:t>
            </a:r>
            <a:endParaRPr lang="en-US" altLang="zh-TW" sz="7200" dirty="0">
              <a:solidFill>
                <a:srgbClr val="FF0000"/>
              </a:solidFill>
            </a:endParaRPr>
          </a:p>
          <a:p>
            <a:pPr marL="0" indent="0" algn="ctr" eaLnBrk="1" hangingPunct="1">
              <a:buNone/>
            </a:pPr>
            <a:endParaRPr lang="en-US" altLang="zh-TW" sz="7200" dirty="0">
              <a:solidFill>
                <a:srgbClr val="FF0000"/>
              </a:solidFill>
            </a:endParaRPr>
          </a:p>
        </p:txBody>
      </p:sp>
      <p:sp>
        <p:nvSpPr>
          <p:cNvPr id="50179" name="頁尾版面配置區 3">
            <a:extLst>
              <a:ext uri="{FF2B5EF4-FFF2-40B4-BE49-F238E27FC236}">
                <a16:creationId xmlns:a16="http://schemas.microsoft.com/office/drawing/2014/main" id="{9E5E94AA-58DA-4FEC-ABB2-70B5D06BBF62}"/>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pic>
        <p:nvPicPr>
          <p:cNvPr id="4" name="圖片 3">
            <a:hlinkClick r:id="rId2"/>
            <a:extLst>
              <a:ext uri="{FF2B5EF4-FFF2-40B4-BE49-F238E27FC236}">
                <a16:creationId xmlns:a16="http://schemas.microsoft.com/office/drawing/2014/main" id="{C708DD1B-1964-42C9-B6F4-BA830309A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94499">
            <a:off x="5118889" y="2513880"/>
            <a:ext cx="2649548" cy="2592288"/>
          </a:xfrm>
          <a:prstGeom prst="rect">
            <a:avLst/>
          </a:prstGeom>
        </p:spPr>
      </p:pic>
      <p:pic>
        <p:nvPicPr>
          <p:cNvPr id="5" name="Picture 49" descr="C:\Users\leech\AppData\Local\Temp\Rar$DI18.580\Taipei Tech Logo-有白邊.png">
            <a:extLst>
              <a:ext uri="{FF2B5EF4-FFF2-40B4-BE49-F238E27FC236}">
                <a16:creationId xmlns:a16="http://schemas.microsoft.com/office/drawing/2014/main" id="{AC8D5929-8CB6-4E9C-8583-507644405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88" y="3116614"/>
            <a:ext cx="2613978" cy="153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標題 1">
            <a:extLst>
              <a:ext uri="{FF2B5EF4-FFF2-40B4-BE49-F238E27FC236}">
                <a16:creationId xmlns:a16="http://schemas.microsoft.com/office/drawing/2014/main" id="{FF19477F-2068-4C22-8BCD-97E0F07C92E1}"/>
              </a:ext>
            </a:extLst>
          </p:cNvPr>
          <p:cNvSpPr>
            <a:spLocks noGrp="1"/>
          </p:cNvSpPr>
          <p:nvPr>
            <p:ph type="title"/>
          </p:nvPr>
        </p:nvSpPr>
        <p:spPr>
          <a:xfrm>
            <a:off x="457200" y="404813"/>
            <a:ext cx="8229600" cy="720725"/>
          </a:xfrm>
        </p:spPr>
        <p:txBody>
          <a:bodyPr/>
          <a:lstStyle/>
          <a:p>
            <a:r>
              <a:rPr lang="zh-TW" altLang="en-US" b="0" dirty="0"/>
              <a:t>結語</a:t>
            </a:r>
            <a:endParaRPr lang="zh-TW" altLang="en-US" sz="3600" dirty="0">
              <a:latin typeface="CircleFont" panose="02010600010101010101" pitchFamily="2" charset="-122"/>
              <a:ea typeface="CircleFont" panose="02010600010101010101" pitchFamily="2" charset="-122"/>
            </a:endParaRPr>
          </a:p>
        </p:txBody>
      </p:sp>
      <p:sp>
        <p:nvSpPr>
          <p:cNvPr id="2" name="文字方塊 1">
            <a:extLst>
              <a:ext uri="{FF2B5EF4-FFF2-40B4-BE49-F238E27FC236}">
                <a16:creationId xmlns:a16="http://schemas.microsoft.com/office/drawing/2014/main" id="{FD04B971-7739-46CE-A001-FFE765AB9475}"/>
              </a:ext>
            </a:extLst>
          </p:cNvPr>
          <p:cNvSpPr txBox="1"/>
          <p:nvPr/>
        </p:nvSpPr>
        <p:spPr>
          <a:xfrm>
            <a:off x="992178" y="4842917"/>
            <a:ext cx="3416320" cy="1292662"/>
          </a:xfrm>
          <a:prstGeom prst="rect">
            <a:avLst/>
          </a:prstGeom>
          <a:noFill/>
        </p:spPr>
        <p:txBody>
          <a:bodyPr wrap="none" rtlCol="0">
            <a:spAutoFit/>
          </a:bodyPr>
          <a:lstStyle/>
          <a:p>
            <a:pPr algn="ctr"/>
            <a:r>
              <a:rPr lang="zh-TW" altLang="en-US" sz="3600" dirty="0">
                <a:solidFill>
                  <a:srgbClr val="FF0000"/>
                </a:solidFill>
                <a:latin typeface="CircleFont" panose="02010600010101010101" pitchFamily="2" charset="-122"/>
                <a:ea typeface="CircleFont" panose="02010600010101010101" pitchFamily="2" charset="-122"/>
              </a:rPr>
              <a:t>手腦並用</a:t>
            </a:r>
            <a:endParaRPr lang="en-US" altLang="zh-TW" sz="3600" dirty="0">
              <a:solidFill>
                <a:srgbClr val="FF0000"/>
              </a:solidFill>
              <a:latin typeface="CircleFont" panose="02010600010101010101" pitchFamily="2" charset="-122"/>
              <a:ea typeface="CircleFont" panose="02010600010101010101" pitchFamily="2" charset="-122"/>
            </a:endParaRPr>
          </a:p>
          <a:p>
            <a:pPr algn="ctr"/>
            <a:r>
              <a:rPr lang="zh-TW" altLang="en-US" sz="3600" dirty="0">
                <a:solidFill>
                  <a:srgbClr val="FF0000"/>
                </a:solidFill>
                <a:latin typeface="CircleFont" panose="02010600010101010101" pitchFamily="2" charset="-122"/>
                <a:ea typeface="CircleFont" panose="02010600010101010101" pitchFamily="2" charset="-122"/>
              </a:rPr>
              <a:t>實務研究型大學</a:t>
            </a:r>
            <a:endParaRPr lang="en-US" altLang="zh-TW" sz="3600" dirty="0">
              <a:solidFill>
                <a:srgbClr val="FF0000"/>
              </a:solidFill>
              <a:latin typeface="CircleFont" panose="02010600010101010101" pitchFamily="2" charset="-122"/>
              <a:ea typeface="CircleFont" panose="02010600010101010101" pitchFamily="2" charset="-122"/>
            </a:endParaRPr>
          </a:p>
          <a:p>
            <a:pPr algn="ctr"/>
            <a:endParaRPr lang="zh-TW" altLang="en-US" sz="600" dirty="0">
              <a:solidFill>
                <a:srgbClr val="FF0000"/>
              </a:solidFill>
              <a:latin typeface="CircleFont" panose="02010600010101010101" pitchFamily="2" charset="-122"/>
              <a:ea typeface="CircleFont" panose="02010600010101010101" pitchFamily="2" charset="-122"/>
            </a:endParaRPr>
          </a:p>
        </p:txBody>
      </p:sp>
    </p:spTree>
    <p:extLst>
      <p:ext uri="{BB962C8B-B14F-4D97-AF65-F5344CB8AC3E}">
        <p14:creationId xmlns:p14="http://schemas.microsoft.com/office/powerpoint/2010/main" val="724805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zh-TW" altLang="en-US" b="0" dirty="0"/>
              <a:t>故事</a:t>
            </a:r>
            <a:endParaRPr lang="zh-TW" altLang="en-US" sz="3600" dirty="0">
              <a:latin typeface="CircleFont" panose="02010600010101010101" pitchFamily="2" charset="-122"/>
              <a:ea typeface="CircleFont" panose="02010600010101010101" pitchFamily="2" charset="-122"/>
            </a:endParaRPr>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9</a:t>
            </a:fld>
            <a:endParaRPr lang="en-US" altLang="ko-KR"/>
          </a:p>
        </p:txBody>
      </p:sp>
      <p:sp>
        <p:nvSpPr>
          <p:cNvPr id="9" name="內容版面配置區 8">
            <a:extLst>
              <a:ext uri="{FF2B5EF4-FFF2-40B4-BE49-F238E27FC236}">
                <a16:creationId xmlns:a16="http://schemas.microsoft.com/office/drawing/2014/main" id="{E2B79B90-22C9-4961-BD59-B85A0C626237}"/>
              </a:ext>
            </a:extLst>
          </p:cNvPr>
          <p:cNvSpPr>
            <a:spLocks noGrp="1"/>
          </p:cNvSpPr>
          <p:nvPr>
            <p:ph idx="1"/>
          </p:nvPr>
        </p:nvSpPr>
        <p:spPr/>
        <p:txBody>
          <a:bodyPr/>
          <a:lstStyle/>
          <a:p>
            <a:pPr marL="0" indent="0" algn="ctr">
              <a:buNone/>
            </a:pPr>
            <a:r>
              <a:rPr lang="zh-TW" altLang="en-US" sz="6600" dirty="0"/>
              <a:t>今天要講</a:t>
            </a:r>
            <a:endParaRPr lang="en-US" altLang="zh-TW" sz="6600" dirty="0"/>
          </a:p>
          <a:p>
            <a:pPr marL="0" indent="0" algn="ctr">
              <a:buNone/>
            </a:pPr>
            <a:r>
              <a:rPr lang="zh-TW" altLang="en-US" sz="13800" dirty="0">
                <a:solidFill>
                  <a:srgbClr val="C00000"/>
                </a:solidFill>
              </a:rPr>
              <a:t>手腦並用</a:t>
            </a:r>
            <a:endParaRPr lang="en-US" altLang="zh-TW" sz="13800" dirty="0">
              <a:solidFill>
                <a:srgbClr val="C00000"/>
              </a:solidFill>
            </a:endParaRPr>
          </a:p>
          <a:p>
            <a:pPr marL="0" indent="0" algn="ctr">
              <a:buNone/>
            </a:pPr>
            <a:r>
              <a:rPr lang="zh-TW" altLang="en-US" sz="6600" dirty="0"/>
              <a:t>的故事</a:t>
            </a:r>
            <a:endParaRPr lang="en-US" altLang="zh-TW" sz="6600" dirty="0"/>
          </a:p>
          <a:p>
            <a:pPr marL="0" indent="0" algn="ctr">
              <a:buNone/>
            </a:pPr>
            <a:endParaRPr lang="zh-TW" altLang="en-US" sz="13800" dirty="0"/>
          </a:p>
        </p:txBody>
      </p:sp>
    </p:spTree>
    <p:extLst>
      <p:ext uri="{BB962C8B-B14F-4D97-AF65-F5344CB8AC3E}">
        <p14:creationId xmlns:p14="http://schemas.microsoft.com/office/powerpoint/2010/main" val="7374121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zh-TW" altLang="en-US" dirty="0"/>
              <a:t>頭腦和雙手</a:t>
            </a:r>
            <a:endParaRPr lang="zh-TW" altLang="en-US" sz="3600" dirty="0">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196752"/>
            <a:ext cx="8003232" cy="4953000"/>
          </a:xfrm>
        </p:spPr>
        <p:txBody>
          <a:bodyPr/>
          <a:lstStyle/>
          <a:p>
            <a:pPr marL="0" indent="0" algn="ctr">
              <a:spcBef>
                <a:spcPts val="0"/>
              </a:spcBef>
              <a:buNone/>
            </a:pPr>
            <a:r>
              <a:rPr lang="en-US" altLang="zh-TW" sz="9600" i="1" dirty="0" err="1">
                <a:solidFill>
                  <a:srgbClr val="FF0000"/>
                </a:solidFill>
              </a:rPr>
              <a:t>Mens</a:t>
            </a:r>
            <a:r>
              <a:rPr lang="en-US" altLang="zh-TW" sz="9600" i="1" dirty="0">
                <a:solidFill>
                  <a:srgbClr val="FF0000"/>
                </a:solidFill>
              </a:rPr>
              <a:t> </a:t>
            </a:r>
            <a:r>
              <a:rPr lang="en-US" altLang="zh-TW" sz="9600" i="1" dirty="0"/>
              <a:t>et</a:t>
            </a:r>
            <a:r>
              <a:rPr lang="en-US" altLang="zh-TW" sz="9600" i="1" dirty="0">
                <a:solidFill>
                  <a:srgbClr val="FF0000"/>
                </a:solidFill>
              </a:rPr>
              <a:t> Manus</a:t>
            </a:r>
            <a:endParaRPr lang="en-US" altLang="zh-TW" sz="13800" dirty="0">
              <a:solidFill>
                <a:srgbClr val="FF0000"/>
              </a:solidFill>
            </a:endParaRPr>
          </a:p>
          <a:p>
            <a:pPr marL="0" indent="0" algn="ctr">
              <a:spcBef>
                <a:spcPts val="0"/>
              </a:spcBef>
              <a:buNone/>
            </a:pPr>
            <a:r>
              <a:rPr lang="en-US" altLang="zh-TW" sz="9600" dirty="0">
                <a:solidFill>
                  <a:srgbClr val="FF0000"/>
                </a:solidFill>
              </a:rPr>
              <a:t>Mind </a:t>
            </a:r>
            <a:r>
              <a:rPr lang="en-US" altLang="zh-TW" sz="9600" dirty="0"/>
              <a:t>and</a:t>
            </a:r>
            <a:r>
              <a:rPr lang="en-US" altLang="zh-TW" sz="9600" dirty="0">
                <a:solidFill>
                  <a:srgbClr val="FF0000"/>
                </a:solidFill>
              </a:rPr>
              <a:t> Hand</a:t>
            </a:r>
            <a:endParaRPr lang="en-US" altLang="zh-TW" sz="13800" dirty="0">
              <a:solidFill>
                <a:srgbClr val="FF0000"/>
              </a:solidFill>
            </a:endParaRPr>
          </a:p>
          <a:p>
            <a:pPr marL="0" indent="0" algn="ctr">
              <a:spcBef>
                <a:spcPts val="0"/>
              </a:spcBef>
              <a:buNone/>
            </a:pPr>
            <a:r>
              <a:rPr lang="zh-TW" altLang="en-US" sz="9600" dirty="0">
                <a:solidFill>
                  <a:srgbClr val="FF0000"/>
                </a:solidFill>
              </a:rPr>
              <a:t>心 </a:t>
            </a:r>
            <a:r>
              <a:rPr lang="zh-TW" altLang="en-US" sz="9600" dirty="0"/>
              <a:t>與 </a:t>
            </a:r>
            <a:r>
              <a:rPr lang="zh-TW" altLang="en-US" sz="9600" dirty="0">
                <a:solidFill>
                  <a:srgbClr val="FF0000"/>
                </a:solidFill>
              </a:rPr>
              <a:t>手</a:t>
            </a:r>
            <a:endParaRPr lang="zh-TW" altLang="en-US" sz="9600" dirty="0"/>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90</a:t>
            </a:fld>
            <a:endParaRPr lang="en-US" altLang="ko-KR"/>
          </a:p>
        </p:txBody>
      </p:sp>
    </p:spTree>
    <p:extLst>
      <p:ext uri="{BB962C8B-B14F-4D97-AF65-F5344CB8AC3E}">
        <p14:creationId xmlns:p14="http://schemas.microsoft.com/office/powerpoint/2010/main" val="3053511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25A42-CBE0-473F-B4AC-251FD0A106E0}"/>
              </a:ext>
            </a:extLst>
          </p:cNvPr>
          <p:cNvSpPr>
            <a:spLocks noGrp="1"/>
          </p:cNvSpPr>
          <p:nvPr>
            <p:ph type="title"/>
          </p:nvPr>
        </p:nvSpPr>
        <p:spPr/>
        <p:txBody>
          <a:bodyPr/>
          <a:lstStyle/>
          <a:p>
            <a:r>
              <a:rPr lang="zh-TW" altLang="en-US" dirty="0"/>
              <a:t>頭腦和雙手</a:t>
            </a:r>
            <a:endParaRPr lang="zh-TW" altLang="en-US" sz="3600" dirty="0">
              <a:latin typeface="CircleFont" panose="02010600010101010101" pitchFamily="2" charset="-122"/>
              <a:ea typeface="CircleFont" panose="02010600010101010101" pitchFamily="2" charset="-122"/>
            </a:endParaRPr>
          </a:p>
        </p:txBody>
      </p:sp>
      <p:sp>
        <p:nvSpPr>
          <p:cNvPr id="3" name="內容版面配置區 2">
            <a:extLst>
              <a:ext uri="{FF2B5EF4-FFF2-40B4-BE49-F238E27FC236}">
                <a16:creationId xmlns:a16="http://schemas.microsoft.com/office/drawing/2014/main" id="{46BCD330-9F56-4454-8FD7-F4D176F03A13}"/>
              </a:ext>
            </a:extLst>
          </p:cNvPr>
          <p:cNvSpPr>
            <a:spLocks noGrp="1"/>
          </p:cNvSpPr>
          <p:nvPr>
            <p:ph idx="1"/>
          </p:nvPr>
        </p:nvSpPr>
        <p:spPr>
          <a:xfrm>
            <a:off x="457200" y="1196752"/>
            <a:ext cx="8003232" cy="4953000"/>
          </a:xfrm>
        </p:spPr>
        <p:txBody>
          <a:bodyPr/>
          <a:lstStyle/>
          <a:p>
            <a:pPr marL="0" indent="0" algn="ctr">
              <a:spcBef>
                <a:spcPts val="0"/>
              </a:spcBef>
              <a:buNone/>
            </a:pPr>
            <a:r>
              <a:rPr lang="en-US" altLang="zh-TW" sz="9600" i="1" dirty="0" err="1">
                <a:solidFill>
                  <a:srgbClr val="FF0000"/>
                </a:solidFill>
              </a:rPr>
              <a:t>Mens</a:t>
            </a:r>
            <a:r>
              <a:rPr lang="en-US" altLang="zh-TW" sz="9600" i="1" dirty="0">
                <a:solidFill>
                  <a:srgbClr val="FF0000"/>
                </a:solidFill>
              </a:rPr>
              <a:t> </a:t>
            </a:r>
            <a:r>
              <a:rPr lang="en-US" altLang="zh-TW" sz="9600" i="1" dirty="0"/>
              <a:t>et</a:t>
            </a:r>
            <a:r>
              <a:rPr lang="en-US" altLang="zh-TW" sz="9600" i="1" dirty="0">
                <a:solidFill>
                  <a:srgbClr val="FF0000"/>
                </a:solidFill>
              </a:rPr>
              <a:t> Manus</a:t>
            </a:r>
            <a:endParaRPr lang="en-US" altLang="zh-TW" sz="13800" dirty="0">
              <a:solidFill>
                <a:srgbClr val="FF0000"/>
              </a:solidFill>
            </a:endParaRPr>
          </a:p>
          <a:p>
            <a:pPr marL="0" indent="0" algn="ctr">
              <a:spcBef>
                <a:spcPts val="0"/>
              </a:spcBef>
              <a:buNone/>
            </a:pPr>
            <a:r>
              <a:rPr lang="en-US" altLang="zh-TW" sz="9600" dirty="0">
                <a:solidFill>
                  <a:srgbClr val="FF0000"/>
                </a:solidFill>
              </a:rPr>
              <a:t>Mind </a:t>
            </a:r>
            <a:r>
              <a:rPr lang="en-US" altLang="zh-TW" sz="9600" dirty="0"/>
              <a:t>and</a:t>
            </a:r>
            <a:r>
              <a:rPr lang="en-US" altLang="zh-TW" sz="9600" dirty="0">
                <a:solidFill>
                  <a:srgbClr val="FF0000"/>
                </a:solidFill>
              </a:rPr>
              <a:t> Hand</a:t>
            </a:r>
            <a:endParaRPr lang="en-US" altLang="zh-TW" sz="13800" dirty="0">
              <a:solidFill>
                <a:srgbClr val="FF0000"/>
              </a:solidFill>
            </a:endParaRPr>
          </a:p>
          <a:p>
            <a:pPr marL="0" indent="0" algn="ctr">
              <a:spcBef>
                <a:spcPts val="0"/>
              </a:spcBef>
              <a:buNone/>
            </a:pPr>
            <a:r>
              <a:rPr lang="zh-TW" altLang="en-US" sz="9600" dirty="0">
                <a:solidFill>
                  <a:srgbClr val="FF0000"/>
                </a:solidFill>
              </a:rPr>
              <a:t>動腦 </a:t>
            </a:r>
            <a:r>
              <a:rPr lang="zh-TW" altLang="en-US" sz="9600" dirty="0"/>
              <a:t>與 </a:t>
            </a:r>
            <a:r>
              <a:rPr lang="zh-TW" altLang="en-US" sz="9600" dirty="0">
                <a:solidFill>
                  <a:srgbClr val="FF0000"/>
                </a:solidFill>
              </a:rPr>
              <a:t>動手</a:t>
            </a:r>
            <a:endParaRPr lang="zh-TW" altLang="en-US" sz="9600" dirty="0"/>
          </a:p>
        </p:txBody>
      </p:sp>
      <p:sp>
        <p:nvSpPr>
          <p:cNvPr id="4" name="投影片編號版面配置區 3">
            <a:extLst>
              <a:ext uri="{FF2B5EF4-FFF2-40B4-BE49-F238E27FC236}">
                <a16:creationId xmlns:a16="http://schemas.microsoft.com/office/drawing/2014/main" id="{1F5D8EA5-CF93-47B2-BA98-AE8D71D6A806}"/>
              </a:ext>
            </a:extLst>
          </p:cNvPr>
          <p:cNvSpPr>
            <a:spLocks noGrp="1"/>
          </p:cNvSpPr>
          <p:nvPr>
            <p:ph type="sldNum" sz="quarter" idx="11"/>
          </p:nvPr>
        </p:nvSpPr>
        <p:spPr/>
        <p:txBody>
          <a:bodyPr/>
          <a:lstStyle/>
          <a:p>
            <a:pPr>
              <a:defRPr/>
            </a:pPr>
            <a:fld id="{AF41B513-81B1-4873-A301-0051AC0783A2}" type="slidenum">
              <a:rPr lang="ko-KR" altLang="en-US" smtClean="0"/>
              <a:pPr>
                <a:defRPr/>
              </a:pPr>
              <a:t>91</a:t>
            </a:fld>
            <a:endParaRPr lang="en-US" altLang="ko-KR"/>
          </a:p>
        </p:txBody>
      </p:sp>
    </p:spTree>
    <p:extLst>
      <p:ext uri="{BB962C8B-B14F-4D97-AF65-F5344CB8AC3E}">
        <p14:creationId xmlns:p14="http://schemas.microsoft.com/office/powerpoint/2010/main" val="22611653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C38B17-A9F9-492F-B6F9-E9752766D38E}"/>
              </a:ext>
            </a:extLst>
          </p:cNvPr>
          <p:cNvSpPr>
            <a:spLocks noGrp="1"/>
          </p:cNvSpPr>
          <p:nvPr>
            <p:ph type="title"/>
          </p:nvPr>
        </p:nvSpPr>
        <p:spPr/>
        <p:txBody>
          <a:bodyPr/>
          <a:lstStyle/>
          <a:p>
            <a:pPr algn="ctr"/>
            <a:r>
              <a:rPr lang="zh-TW" altLang="en-US" dirty="0"/>
              <a:t>工業推手一世紀  </a:t>
            </a:r>
            <a:r>
              <a:rPr lang="en-US" altLang="zh-TW" dirty="0"/>
              <a:t>·</a:t>
            </a:r>
            <a:r>
              <a:rPr lang="zh-TW" altLang="en-US" dirty="0"/>
              <a:t> </a:t>
            </a:r>
            <a:r>
              <a:rPr lang="en-US" altLang="zh-TW" dirty="0"/>
              <a:t> </a:t>
            </a:r>
            <a:r>
              <a:rPr lang="zh-TW" altLang="en-US" dirty="0"/>
              <a:t>企業搖籃一百年</a:t>
            </a:r>
          </a:p>
        </p:txBody>
      </p:sp>
      <p:sp>
        <p:nvSpPr>
          <p:cNvPr id="3" name="內容版面配置區 2">
            <a:extLst>
              <a:ext uri="{FF2B5EF4-FFF2-40B4-BE49-F238E27FC236}">
                <a16:creationId xmlns:a16="http://schemas.microsoft.com/office/drawing/2014/main" id="{A2FDB98B-FC40-40E4-9440-78A9F4572303}"/>
              </a:ext>
            </a:extLst>
          </p:cNvPr>
          <p:cNvSpPr>
            <a:spLocks noGrp="1"/>
          </p:cNvSpPr>
          <p:nvPr>
            <p:ph idx="1"/>
          </p:nvPr>
        </p:nvSpPr>
        <p:spPr/>
        <p:txBody>
          <a:bodyPr/>
          <a:lstStyle/>
          <a:p>
            <a:pPr marL="0" indent="0" algn="ctr">
              <a:buNone/>
            </a:pPr>
            <a:r>
              <a:rPr lang="zh-TW" altLang="en-US" sz="5400" dirty="0"/>
              <a:t>工業推手一世紀  </a:t>
            </a:r>
            <a:endParaRPr lang="en-US" altLang="zh-TW" sz="5400" dirty="0"/>
          </a:p>
          <a:p>
            <a:pPr marL="0" indent="0" algn="ctr">
              <a:buNone/>
            </a:pPr>
            <a:r>
              <a:rPr lang="en-US" altLang="zh-TW" sz="5400" dirty="0"/>
              <a:t>·</a:t>
            </a:r>
            <a:r>
              <a:rPr lang="zh-TW" altLang="en-US" sz="5400" dirty="0"/>
              <a:t> </a:t>
            </a:r>
            <a:r>
              <a:rPr lang="en-US" altLang="zh-TW" sz="5400" dirty="0"/>
              <a:t> </a:t>
            </a:r>
          </a:p>
          <a:p>
            <a:pPr marL="0" indent="0" algn="ctr">
              <a:buNone/>
            </a:pPr>
            <a:r>
              <a:rPr lang="zh-TW" altLang="en-US" sz="5400" dirty="0"/>
              <a:t>企業搖籃一百年</a:t>
            </a:r>
          </a:p>
        </p:txBody>
      </p:sp>
      <p:sp>
        <p:nvSpPr>
          <p:cNvPr id="4" name="投影片編號版面配置區 3">
            <a:extLst>
              <a:ext uri="{FF2B5EF4-FFF2-40B4-BE49-F238E27FC236}">
                <a16:creationId xmlns:a16="http://schemas.microsoft.com/office/drawing/2014/main" id="{1BEBA828-E35B-4B3A-B269-BBACFF71A47E}"/>
              </a:ext>
            </a:extLst>
          </p:cNvPr>
          <p:cNvSpPr>
            <a:spLocks noGrp="1"/>
          </p:cNvSpPr>
          <p:nvPr>
            <p:ph type="sldNum" sz="quarter" idx="11"/>
          </p:nvPr>
        </p:nvSpPr>
        <p:spPr/>
        <p:txBody>
          <a:bodyPr/>
          <a:lstStyle/>
          <a:p>
            <a:pPr>
              <a:defRPr/>
            </a:pPr>
            <a:fld id="{AF41B513-81B1-4873-A301-0051AC0783A2}" type="slidenum">
              <a:rPr lang="ko-KR" altLang="en-US" smtClean="0"/>
              <a:pPr>
                <a:defRPr/>
              </a:pPr>
              <a:t>92</a:t>
            </a:fld>
            <a:endParaRPr lang="en-US" altLang="ko-KR"/>
          </a:p>
        </p:txBody>
      </p:sp>
    </p:spTree>
    <p:extLst>
      <p:ext uri="{BB962C8B-B14F-4D97-AF65-F5344CB8AC3E}">
        <p14:creationId xmlns:p14="http://schemas.microsoft.com/office/powerpoint/2010/main" val="24848684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C38B17-A9F9-492F-B6F9-E9752766D38E}"/>
              </a:ext>
            </a:extLst>
          </p:cNvPr>
          <p:cNvSpPr>
            <a:spLocks noGrp="1"/>
          </p:cNvSpPr>
          <p:nvPr>
            <p:ph type="title"/>
          </p:nvPr>
        </p:nvSpPr>
        <p:spPr/>
        <p:txBody>
          <a:bodyPr/>
          <a:lstStyle/>
          <a:p>
            <a:pPr algn="ctr"/>
            <a:r>
              <a:rPr lang="zh-TW" altLang="en-US" dirty="0"/>
              <a:t>工業推手一世紀  </a:t>
            </a:r>
            <a:r>
              <a:rPr lang="en-US" altLang="zh-TW" dirty="0"/>
              <a:t>·</a:t>
            </a:r>
            <a:r>
              <a:rPr lang="zh-TW" altLang="en-US" dirty="0"/>
              <a:t> </a:t>
            </a:r>
            <a:r>
              <a:rPr lang="en-US" altLang="zh-TW" dirty="0"/>
              <a:t> </a:t>
            </a:r>
            <a:r>
              <a:rPr lang="zh-TW" altLang="en-US" dirty="0"/>
              <a:t>企業搖籃一百年</a:t>
            </a:r>
          </a:p>
        </p:txBody>
      </p:sp>
      <p:sp>
        <p:nvSpPr>
          <p:cNvPr id="3" name="內容版面配置區 2">
            <a:extLst>
              <a:ext uri="{FF2B5EF4-FFF2-40B4-BE49-F238E27FC236}">
                <a16:creationId xmlns:a16="http://schemas.microsoft.com/office/drawing/2014/main" id="{A2FDB98B-FC40-40E4-9440-78A9F4572303}"/>
              </a:ext>
            </a:extLst>
          </p:cNvPr>
          <p:cNvSpPr>
            <a:spLocks noGrp="1"/>
          </p:cNvSpPr>
          <p:nvPr>
            <p:ph idx="1"/>
          </p:nvPr>
        </p:nvSpPr>
        <p:spPr/>
        <p:txBody>
          <a:bodyPr/>
          <a:lstStyle/>
          <a:p>
            <a:pPr marL="0" indent="0" algn="ctr">
              <a:buNone/>
            </a:pPr>
            <a:r>
              <a:rPr lang="en-US" altLang="zh-TW" sz="5400" dirty="0"/>
              <a:t>100 Years </a:t>
            </a:r>
          </a:p>
          <a:p>
            <a:pPr marL="0" indent="0" algn="ctr">
              <a:buNone/>
            </a:pPr>
            <a:r>
              <a:rPr lang="en-US" altLang="zh-TW" sz="5400" dirty="0"/>
              <a:t>of </a:t>
            </a:r>
          </a:p>
          <a:p>
            <a:pPr marL="0" indent="0" algn="ctr">
              <a:buNone/>
            </a:pPr>
            <a:r>
              <a:rPr lang="en-US" altLang="zh-TW" sz="5400" dirty="0"/>
              <a:t>Excellence </a:t>
            </a:r>
            <a:r>
              <a:rPr lang="en-US" altLang="zh-TW" sz="5400" dirty="0">
                <a:solidFill>
                  <a:srgbClr val="C00000"/>
                </a:solidFill>
              </a:rPr>
              <a:t>Cultivating Entrepreneurs </a:t>
            </a:r>
            <a:r>
              <a:rPr lang="en-US" altLang="zh-TW" sz="5400" dirty="0"/>
              <a:t>of Tomorrow</a:t>
            </a:r>
            <a:endParaRPr lang="zh-TW" altLang="en-US" sz="5400" dirty="0"/>
          </a:p>
        </p:txBody>
      </p:sp>
      <p:sp>
        <p:nvSpPr>
          <p:cNvPr id="4" name="投影片編號版面配置區 3">
            <a:extLst>
              <a:ext uri="{FF2B5EF4-FFF2-40B4-BE49-F238E27FC236}">
                <a16:creationId xmlns:a16="http://schemas.microsoft.com/office/drawing/2014/main" id="{1BEBA828-E35B-4B3A-B269-BBACFF71A47E}"/>
              </a:ext>
            </a:extLst>
          </p:cNvPr>
          <p:cNvSpPr>
            <a:spLocks noGrp="1"/>
          </p:cNvSpPr>
          <p:nvPr>
            <p:ph type="sldNum" sz="quarter" idx="11"/>
          </p:nvPr>
        </p:nvSpPr>
        <p:spPr/>
        <p:txBody>
          <a:bodyPr/>
          <a:lstStyle/>
          <a:p>
            <a:pPr>
              <a:defRPr/>
            </a:pPr>
            <a:fld id="{AF41B513-81B1-4873-A301-0051AC0783A2}" type="slidenum">
              <a:rPr lang="ko-KR" altLang="en-US" smtClean="0"/>
              <a:pPr>
                <a:defRPr/>
              </a:pPr>
              <a:t>93</a:t>
            </a:fld>
            <a:endParaRPr lang="en-US" altLang="ko-KR"/>
          </a:p>
        </p:txBody>
      </p:sp>
    </p:spTree>
    <p:extLst>
      <p:ext uri="{BB962C8B-B14F-4D97-AF65-F5344CB8AC3E}">
        <p14:creationId xmlns:p14="http://schemas.microsoft.com/office/powerpoint/2010/main" val="2993489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a:extLst>
              <a:ext uri="{FF2B5EF4-FFF2-40B4-BE49-F238E27FC236}">
                <a16:creationId xmlns:a16="http://schemas.microsoft.com/office/drawing/2014/main" id="{5806F08C-096F-43A9-8652-85C7C627C118}"/>
              </a:ext>
            </a:extLst>
          </p:cNvPr>
          <p:cNvSpPr>
            <a:spLocks noGrp="1"/>
          </p:cNvSpPr>
          <p:nvPr>
            <p:ph type="sldNum" sz="quarter" idx="11"/>
          </p:nvPr>
        </p:nvSpPr>
        <p:spPr/>
        <p:txBody>
          <a:bodyPr/>
          <a:lstStyle>
            <a:lvl1pPr>
              <a:defRPr kumimoji="1">
                <a:solidFill>
                  <a:schemeClr val="tx1"/>
                </a:solidFill>
                <a:latin typeface="Times New Roman" panose="02020603050405020304" pitchFamily="18" charset="0"/>
                <a:ea typeface="新細明體" panose="02020500000000000000" pitchFamily="18" charset="-120"/>
              </a:defRPr>
            </a:lvl1pPr>
            <a:lvl2pPr marL="742950" indent="-285750">
              <a:defRPr kumimoji="1">
                <a:solidFill>
                  <a:schemeClr val="tx1"/>
                </a:solidFill>
                <a:latin typeface="Times New Roman" panose="02020603050405020304" pitchFamily="18" charset="0"/>
                <a:ea typeface="新細明體" panose="02020500000000000000" pitchFamily="18" charset="-120"/>
              </a:defRPr>
            </a:lvl2pPr>
            <a:lvl3pPr marL="1143000" indent="-228600">
              <a:defRPr kumimoji="1">
                <a:solidFill>
                  <a:schemeClr val="tx1"/>
                </a:solidFill>
                <a:latin typeface="Times New Roman" panose="02020603050405020304" pitchFamily="18" charset="0"/>
                <a:ea typeface="新細明體" panose="02020500000000000000" pitchFamily="18" charset="-120"/>
              </a:defRPr>
            </a:lvl3pPr>
            <a:lvl4pPr marL="1600200" indent="-228600">
              <a:defRPr kumimoji="1">
                <a:solidFill>
                  <a:schemeClr val="tx1"/>
                </a:solidFill>
                <a:latin typeface="Times New Roman" panose="02020603050405020304" pitchFamily="18" charset="0"/>
                <a:ea typeface="新細明體" panose="02020500000000000000" pitchFamily="18" charset="-120"/>
              </a:defRPr>
            </a:lvl4pPr>
            <a:lvl5pPr marL="2057400" indent="-228600">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a:defRPr/>
            </a:pPr>
            <a:fld id="{5647A483-91CD-4770-B045-AFF1B4907177}" type="slidenum">
              <a:rPr kumimoji="0" lang="ko-KR" altLang="en-US" smtClean="0">
                <a:latin typeface="Constantia" panose="02030602050306030303" pitchFamily="18" charset="0"/>
              </a:rPr>
              <a:pPr>
                <a:defRPr/>
              </a:pPr>
              <a:t>94</a:t>
            </a:fld>
            <a:endParaRPr kumimoji="0" lang="en-US" altLang="ko-KR">
              <a:latin typeface="Constantia" panose="02030602050306030303" pitchFamily="18" charset="0"/>
            </a:endParaRPr>
          </a:p>
        </p:txBody>
      </p:sp>
      <p:sp>
        <p:nvSpPr>
          <p:cNvPr id="4" name="矩形 3">
            <a:extLst>
              <a:ext uri="{FF2B5EF4-FFF2-40B4-BE49-F238E27FC236}">
                <a16:creationId xmlns:a16="http://schemas.microsoft.com/office/drawing/2014/main" id="{C9A6BF46-4FE3-4914-B17E-D2BAA282D042}"/>
              </a:ext>
            </a:extLst>
          </p:cNvPr>
          <p:cNvSpPr/>
          <p:nvPr/>
        </p:nvSpPr>
        <p:spPr>
          <a:xfrm>
            <a:off x="4211960" y="1215945"/>
            <a:ext cx="4791124" cy="1723549"/>
          </a:xfrm>
          <a:prstGeom prst="rect">
            <a:avLst/>
          </a:prstGeom>
          <a:solidFill>
            <a:schemeClr val="accent5">
              <a:lumMod val="20000"/>
              <a:lumOff val="80000"/>
            </a:schemeClr>
          </a:solidFill>
        </p:spPr>
        <p:txBody>
          <a:bodyPr wrap="square" lIns="91440" tIns="45720" rIns="91440" bIns="45720">
            <a:spAutoFit/>
          </a:bodyPr>
          <a:lstStyle/>
          <a:p>
            <a:pPr algn="ctr"/>
            <a:r>
              <a:rPr lang="zh-TW" altLang="en-US" sz="3600" dirty="0">
                <a:latin typeface="標楷體" panose="03000509000000000000" pitchFamily="65" charset="-120"/>
                <a:ea typeface="標楷體" panose="03000509000000000000" pitchFamily="65" charset="-120"/>
              </a:rPr>
              <a:t>歡迎加入</a:t>
            </a:r>
          </a:p>
          <a:p>
            <a:pPr algn="ctr"/>
            <a:r>
              <a:rPr lang="zh-TW" alt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標楷體" panose="03000509000000000000" pitchFamily="65" charset="-120"/>
                <a:ea typeface="標楷體" panose="03000509000000000000" pitchFamily="65" charset="-120"/>
              </a:rPr>
              <a:t>電資學士班</a:t>
            </a:r>
            <a:endParaRPr lang="zh-TW" alt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圖片 4">
            <a:hlinkClick r:id="rId2"/>
            <a:extLst>
              <a:ext uri="{FF2B5EF4-FFF2-40B4-BE49-F238E27FC236}">
                <a16:creationId xmlns:a16="http://schemas.microsoft.com/office/drawing/2014/main" id="{0EE02CD7-C9A2-4496-91D0-EF27F92B3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70786">
            <a:off x="424730" y="620688"/>
            <a:ext cx="5740687" cy="5616624"/>
          </a:xfrm>
          <a:prstGeom prst="rect">
            <a:avLst/>
          </a:prstGeom>
        </p:spPr>
      </p:pic>
      <p:sp>
        <p:nvSpPr>
          <p:cNvPr id="7" name="標題 1">
            <a:extLst>
              <a:ext uri="{FF2B5EF4-FFF2-40B4-BE49-F238E27FC236}">
                <a16:creationId xmlns:a16="http://schemas.microsoft.com/office/drawing/2014/main" id="{1B5F9A9E-CF7D-4332-9316-9FA5D3A9C49F}"/>
              </a:ext>
            </a:extLst>
          </p:cNvPr>
          <p:cNvSpPr>
            <a:spLocks noGrp="1"/>
          </p:cNvSpPr>
          <p:nvPr>
            <p:ph type="title"/>
          </p:nvPr>
        </p:nvSpPr>
        <p:spPr>
          <a:xfrm>
            <a:off x="457200" y="404813"/>
            <a:ext cx="8229600" cy="720725"/>
          </a:xfrm>
        </p:spPr>
        <p:txBody>
          <a:bodyPr/>
          <a:lstStyle/>
          <a:p>
            <a:r>
              <a:rPr lang="zh-TW" altLang="en-US" dirty="0"/>
              <a:t>結語</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內容版面配置區 2">
            <a:extLst>
              <a:ext uri="{FF2B5EF4-FFF2-40B4-BE49-F238E27FC236}">
                <a16:creationId xmlns:a16="http://schemas.microsoft.com/office/drawing/2014/main" id="{2A52ACD2-931B-4105-B93A-EA91B39B1E31}"/>
              </a:ext>
            </a:extLst>
          </p:cNvPr>
          <p:cNvSpPr>
            <a:spLocks noGrp="1"/>
          </p:cNvSpPr>
          <p:nvPr>
            <p:ph idx="1"/>
          </p:nvPr>
        </p:nvSpPr>
        <p:spPr/>
        <p:txBody>
          <a:bodyPr/>
          <a:lstStyle/>
          <a:p>
            <a:pPr marL="0" indent="0" algn="ctr" eaLnBrk="1" hangingPunct="1">
              <a:buFont typeface="Wingdings" panose="05000000000000000000" pitchFamily="2" charset="2"/>
              <a:buNone/>
            </a:pPr>
            <a:r>
              <a:rPr lang="zh-TW" altLang="en-US" sz="8000" dirty="0">
                <a:solidFill>
                  <a:srgbClr val="FF0000"/>
                </a:solidFill>
                <a:latin typeface="標楷體" panose="03000509000000000000" pitchFamily="65" charset="-120"/>
                <a:ea typeface="標楷體" panose="03000509000000000000" pitchFamily="65" charset="-120"/>
              </a:rPr>
              <a:t>人工智慧</a:t>
            </a:r>
            <a:endParaRPr lang="en-US" altLang="zh-TW" sz="8000" dirty="0">
              <a:solidFill>
                <a:srgbClr val="FF0000"/>
              </a:solidFill>
              <a:latin typeface="標楷體" panose="03000509000000000000" pitchFamily="65" charset="-120"/>
              <a:ea typeface="標楷體" panose="03000509000000000000" pitchFamily="65" charset="-120"/>
            </a:endParaRPr>
          </a:p>
        </p:txBody>
      </p:sp>
      <p:sp>
        <p:nvSpPr>
          <p:cNvPr id="53251" name="頁尾版面配置區 3">
            <a:extLst>
              <a:ext uri="{FF2B5EF4-FFF2-40B4-BE49-F238E27FC236}">
                <a16:creationId xmlns:a16="http://schemas.microsoft.com/office/drawing/2014/main" id="{68993DCF-8C22-48D9-BDB3-6FBD4C15F8F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1098168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4B35A-9241-423E-A1EB-A6421E0AF176}"/>
              </a:ext>
            </a:extLst>
          </p:cNvPr>
          <p:cNvSpPr>
            <a:spLocks noGrp="1"/>
          </p:cNvSpPr>
          <p:nvPr>
            <p:ph type="title"/>
          </p:nvPr>
        </p:nvSpPr>
        <p:spPr/>
        <p:txBody>
          <a:bodyPr/>
          <a:lstStyle/>
          <a:p>
            <a:r>
              <a:rPr lang="zh-TW" altLang="en-US" dirty="0"/>
              <a:t>人工智慧相關課程</a:t>
            </a:r>
          </a:p>
        </p:txBody>
      </p:sp>
      <p:sp>
        <p:nvSpPr>
          <p:cNvPr id="3" name="內容版面配置區 2">
            <a:extLst>
              <a:ext uri="{FF2B5EF4-FFF2-40B4-BE49-F238E27FC236}">
                <a16:creationId xmlns:a16="http://schemas.microsoft.com/office/drawing/2014/main" id="{6B4BC030-9D47-49A6-9B69-8FDAE17D1DE7}"/>
              </a:ext>
            </a:extLst>
          </p:cNvPr>
          <p:cNvSpPr>
            <a:spLocks noGrp="1"/>
          </p:cNvSpPr>
          <p:nvPr>
            <p:ph idx="1"/>
          </p:nvPr>
        </p:nvSpPr>
        <p:spPr/>
        <p:txBody>
          <a:bodyPr/>
          <a:lstStyle/>
          <a:p>
            <a:r>
              <a:rPr lang="zh-TW" altLang="en-US" sz="2800" dirty="0"/>
              <a:t>創新</a:t>
            </a:r>
            <a:r>
              <a:rPr lang="en-US" altLang="zh-TW" sz="2800" dirty="0"/>
              <a:t>AI</a:t>
            </a:r>
            <a:r>
              <a:rPr lang="zh-TW" altLang="en-US" sz="2800" dirty="0"/>
              <a:t>、人工智慧學位學程</a:t>
            </a:r>
            <a:endParaRPr lang="en-US" altLang="zh-TW" sz="2800" dirty="0"/>
          </a:p>
          <a:p>
            <a:pPr lvl="1"/>
            <a:r>
              <a:rPr lang="zh-TW" altLang="en-US" sz="2400" dirty="0"/>
              <a:t>圖形識別、高等電腦視覺、人工智慧與機器學習</a:t>
            </a:r>
            <a:endParaRPr lang="en-US" altLang="zh-TW" sz="2400" dirty="0"/>
          </a:p>
          <a:p>
            <a:pPr lvl="1"/>
            <a:r>
              <a:rPr lang="zh-TW" altLang="en-US" sz="2400" dirty="0"/>
              <a:t>深度學習數位影像分析、深度學習應用開發實務</a:t>
            </a:r>
            <a:endParaRPr lang="en-US" altLang="zh-TW" sz="2400" dirty="0"/>
          </a:p>
          <a:p>
            <a:r>
              <a:rPr lang="zh-TW" altLang="en-US" sz="2800" dirty="0"/>
              <a:t>資工系所</a:t>
            </a:r>
            <a:endParaRPr lang="en-US" altLang="zh-TW" sz="2800" dirty="0"/>
          </a:p>
          <a:p>
            <a:pPr lvl="1"/>
            <a:r>
              <a:rPr lang="zh-TW" altLang="en-US" sz="2400" dirty="0"/>
              <a:t>電腦視覺</a:t>
            </a:r>
            <a:r>
              <a:rPr lang="en-US" altLang="zh-TW" sz="2400" dirty="0"/>
              <a:t>				</a:t>
            </a:r>
            <a:r>
              <a:rPr lang="zh-TW" altLang="en-US" sz="2400" dirty="0"/>
              <a:t>林惠勇</a:t>
            </a:r>
            <a:endParaRPr lang="en-US" altLang="zh-TW" sz="2400" dirty="0"/>
          </a:p>
          <a:p>
            <a:pPr lvl="1"/>
            <a:r>
              <a:rPr lang="zh-TW" altLang="en-US" sz="2400" dirty="0"/>
              <a:t>資訊檢索與應用</a:t>
            </a:r>
            <a:r>
              <a:rPr lang="en-US" altLang="zh-TW" sz="2400" dirty="0"/>
              <a:t>			</a:t>
            </a:r>
            <a:r>
              <a:rPr lang="zh-TW" altLang="en-US" sz="2400" dirty="0"/>
              <a:t>王正豪</a:t>
            </a:r>
            <a:endParaRPr lang="en-US" altLang="zh-TW" sz="2400" dirty="0"/>
          </a:p>
          <a:p>
            <a:pPr lvl="1"/>
            <a:r>
              <a:rPr lang="zh-TW" altLang="en-US" sz="2400" dirty="0"/>
              <a:t>自然語言處理與文件探勘</a:t>
            </a:r>
            <a:r>
              <a:rPr lang="en-US" altLang="zh-TW" sz="2400" dirty="0"/>
              <a:t>		</a:t>
            </a:r>
            <a:r>
              <a:rPr lang="zh-TW" altLang="en-US" sz="2400" dirty="0"/>
              <a:t>王正豪</a:t>
            </a:r>
            <a:endParaRPr lang="en-US" altLang="zh-TW" sz="2400" dirty="0"/>
          </a:p>
          <a:p>
            <a:pPr lvl="1"/>
            <a:r>
              <a:rPr lang="zh-TW" altLang="en-US" sz="2400" dirty="0"/>
              <a:t>電腦動畫、文字編碼</a:t>
            </a:r>
            <a:endParaRPr lang="en-US" altLang="zh-TW" sz="2400" dirty="0"/>
          </a:p>
          <a:p>
            <a:pPr lvl="1"/>
            <a:r>
              <a:rPr lang="zh-TW" altLang="en-US" sz="2400" dirty="0"/>
              <a:t>嵌入式智慧影像分析與實境界面</a:t>
            </a:r>
            <a:r>
              <a:rPr lang="en-US" altLang="zh-TW" sz="2400" dirty="0"/>
              <a:t>	</a:t>
            </a:r>
            <a:r>
              <a:rPr lang="zh-TW" altLang="en-US" sz="2400" dirty="0"/>
              <a:t>陳彥霖</a:t>
            </a:r>
            <a:r>
              <a:rPr lang="en-US" altLang="zh-TW" sz="2400" dirty="0"/>
              <a:t>/</a:t>
            </a:r>
            <a:r>
              <a:rPr lang="zh-TW" altLang="en-US" sz="2400" dirty="0"/>
              <a:t>黃志勝</a:t>
            </a:r>
            <a:endParaRPr lang="en-US" altLang="zh-TW" sz="2400" dirty="0"/>
          </a:p>
          <a:p>
            <a:pPr lvl="1"/>
            <a:r>
              <a:rPr lang="zh-TW" altLang="en-US" sz="2400" dirty="0"/>
              <a:t>機器學習</a:t>
            </a:r>
            <a:r>
              <a:rPr lang="en-US" altLang="zh-TW" sz="2400" dirty="0"/>
              <a:t>				</a:t>
            </a:r>
            <a:r>
              <a:rPr lang="zh-TW" altLang="en-US" sz="2400" dirty="0"/>
              <a:t>尤信程</a:t>
            </a:r>
            <a:r>
              <a:rPr lang="en-US" altLang="zh-TW" sz="2400" dirty="0"/>
              <a:t>	</a:t>
            </a:r>
          </a:p>
          <a:p>
            <a:pPr lvl="1"/>
            <a:r>
              <a:rPr lang="zh-TW" altLang="en-US" sz="2400" dirty="0"/>
              <a:t>自主移動式機器人</a:t>
            </a:r>
            <a:r>
              <a:rPr lang="en-US" altLang="zh-TW" sz="2400" dirty="0"/>
              <a:t>			</a:t>
            </a:r>
            <a:r>
              <a:rPr lang="zh-TW" altLang="en-US" sz="2400" dirty="0"/>
              <a:t>林惠勇</a:t>
            </a:r>
            <a:endParaRPr lang="en-US" altLang="zh-TW" sz="2400" dirty="0"/>
          </a:p>
          <a:p>
            <a:pPr lvl="1"/>
            <a:r>
              <a:rPr lang="zh-TW" altLang="en-US" sz="2400" dirty="0"/>
              <a:t>資料科學原理與教育數據應用</a:t>
            </a:r>
            <a:r>
              <a:rPr lang="en-US" altLang="zh-TW" sz="2400" dirty="0"/>
              <a:t>	</a:t>
            </a:r>
            <a:r>
              <a:rPr lang="zh-TW" altLang="en-US" sz="2400" dirty="0"/>
              <a:t>劉傳銘</a:t>
            </a:r>
            <a:endParaRPr lang="en-US" altLang="zh-TW" sz="2400" dirty="0"/>
          </a:p>
          <a:p>
            <a:endParaRPr lang="en-US" altLang="zh-TW" sz="2800" dirty="0"/>
          </a:p>
          <a:p>
            <a:endParaRPr lang="zh-TW" altLang="en-US" sz="2800" dirty="0"/>
          </a:p>
        </p:txBody>
      </p:sp>
      <p:sp>
        <p:nvSpPr>
          <p:cNvPr id="4" name="投影片編號版面配置區 3">
            <a:extLst>
              <a:ext uri="{FF2B5EF4-FFF2-40B4-BE49-F238E27FC236}">
                <a16:creationId xmlns:a16="http://schemas.microsoft.com/office/drawing/2014/main" id="{8CEFEF21-EA5C-472D-B08C-3C906340BD69}"/>
              </a:ext>
            </a:extLst>
          </p:cNvPr>
          <p:cNvSpPr>
            <a:spLocks noGrp="1"/>
          </p:cNvSpPr>
          <p:nvPr>
            <p:ph type="sldNum" sz="quarter" idx="11"/>
          </p:nvPr>
        </p:nvSpPr>
        <p:spPr/>
        <p:txBody>
          <a:bodyPr/>
          <a:lstStyle/>
          <a:p>
            <a:pPr>
              <a:defRPr/>
            </a:pPr>
            <a:fld id="{AF41B513-81B1-4873-A301-0051AC0783A2}" type="slidenum">
              <a:rPr lang="ko-KR" altLang="en-US" smtClean="0"/>
              <a:pPr>
                <a:defRPr/>
              </a:pPr>
              <a:t>96</a:t>
            </a:fld>
            <a:endParaRPr lang="en-US" altLang="ko-KR"/>
          </a:p>
        </p:txBody>
      </p:sp>
    </p:spTree>
    <p:extLst>
      <p:ext uri="{BB962C8B-B14F-4D97-AF65-F5344CB8AC3E}">
        <p14:creationId xmlns:p14="http://schemas.microsoft.com/office/powerpoint/2010/main" val="9080142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內容版面配置區 2">
            <a:extLst>
              <a:ext uri="{FF2B5EF4-FFF2-40B4-BE49-F238E27FC236}">
                <a16:creationId xmlns:a16="http://schemas.microsoft.com/office/drawing/2014/main" id="{2A52ACD2-931B-4105-B93A-EA91B39B1E31}"/>
              </a:ext>
            </a:extLst>
          </p:cNvPr>
          <p:cNvSpPr>
            <a:spLocks noGrp="1"/>
          </p:cNvSpPr>
          <p:nvPr>
            <p:ph idx="1"/>
          </p:nvPr>
        </p:nvSpPr>
        <p:spPr/>
        <p:txBody>
          <a:bodyPr/>
          <a:lstStyle/>
          <a:p>
            <a:pPr marL="0" indent="0" algn="ctr" eaLnBrk="1" hangingPunct="1">
              <a:buFont typeface="Wingdings" panose="05000000000000000000" pitchFamily="2" charset="2"/>
              <a:buNone/>
            </a:pPr>
            <a:r>
              <a:rPr lang="zh-TW" altLang="en-US" sz="8000" dirty="0">
                <a:solidFill>
                  <a:srgbClr val="FF0000"/>
                </a:solidFill>
              </a:rPr>
              <a:t>跟一般大學</a:t>
            </a:r>
            <a:endParaRPr lang="en-US" altLang="zh-TW" sz="8000" dirty="0">
              <a:solidFill>
                <a:srgbClr val="FF0000"/>
              </a:solidFill>
            </a:endParaRPr>
          </a:p>
          <a:p>
            <a:pPr marL="0" indent="0" algn="ctr" eaLnBrk="1" hangingPunct="1">
              <a:buFont typeface="Wingdings" panose="05000000000000000000" pitchFamily="2" charset="2"/>
              <a:buNone/>
            </a:pPr>
            <a:r>
              <a:rPr lang="zh-TW" altLang="en-US" sz="8000" dirty="0">
                <a:solidFill>
                  <a:srgbClr val="FF0000"/>
                </a:solidFill>
              </a:rPr>
              <a:t>資工系</a:t>
            </a:r>
            <a:endParaRPr lang="en-US" altLang="zh-TW" sz="8000" dirty="0">
              <a:solidFill>
                <a:srgbClr val="FF0000"/>
              </a:solidFill>
            </a:endParaRPr>
          </a:p>
          <a:p>
            <a:pPr marL="0" indent="0" algn="ctr" eaLnBrk="1" hangingPunct="1">
              <a:buFont typeface="Wingdings" panose="05000000000000000000" pitchFamily="2" charset="2"/>
              <a:buNone/>
            </a:pPr>
            <a:r>
              <a:rPr lang="zh-TW" altLang="en-US" sz="8000" dirty="0">
                <a:solidFill>
                  <a:srgbClr val="FF0000"/>
                </a:solidFill>
              </a:rPr>
              <a:t>有何不一樣</a:t>
            </a:r>
            <a:endParaRPr lang="en-US" altLang="zh-TW" sz="8000" dirty="0">
              <a:solidFill>
                <a:srgbClr val="FF0000"/>
              </a:solidFill>
            </a:endParaRPr>
          </a:p>
        </p:txBody>
      </p:sp>
      <p:sp>
        <p:nvSpPr>
          <p:cNvPr id="53251" name="頁尾版面配置區 3">
            <a:extLst>
              <a:ext uri="{FF2B5EF4-FFF2-40B4-BE49-F238E27FC236}">
                <a16:creationId xmlns:a16="http://schemas.microsoft.com/office/drawing/2014/main" id="{68993DCF-8C22-48D9-BDB3-6FBD4C15F8F4}"/>
              </a:ext>
            </a:extLst>
          </p:cNvPr>
          <p:cNvSpPr>
            <a:spLocks noGrp="1"/>
          </p:cNvSpPr>
          <p:nvPr>
            <p:ph type="ftr" sz="quarter" idx="4294967295"/>
          </p:nvPr>
        </p:nvSpPr>
        <p:spPr bwMode="auto">
          <a:xfrm>
            <a:off x="6443663" y="6553200"/>
            <a:ext cx="2392362"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accent1"/>
              </a:buClr>
              <a:buSzPct val="80000"/>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accent2"/>
              </a:buClr>
              <a:buSzPct val="70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accent1"/>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r>
              <a:rPr lang="en-US" altLang="ko-KR" sz="1200">
                <a:solidFill>
                  <a:schemeClr val="bg1"/>
                </a:solidFill>
                <a:latin typeface="Verdana" panose="020B0604030504040204" pitchFamily="34" charset="0"/>
              </a:rPr>
              <a:t>www.ntut.edu.tw</a:t>
            </a:r>
          </a:p>
        </p:txBody>
      </p:sp>
    </p:spTree>
    <p:extLst>
      <p:ext uri="{BB962C8B-B14F-4D97-AF65-F5344CB8AC3E}">
        <p14:creationId xmlns:p14="http://schemas.microsoft.com/office/powerpoint/2010/main" val="24243360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8765BE-473A-4803-AB6C-DE50DAB2F705}"/>
              </a:ext>
            </a:extLst>
          </p:cNvPr>
          <p:cNvSpPr>
            <a:spLocks noGrp="1"/>
          </p:cNvSpPr>
          <p:nvPr>
            <p:ph type="title"/>
          </p:nvPr>
        </p:nvSpPr>
        <p:spPr/>
        <p:txBody>
          <a:bodyPr/>
          <a:lstStyle/>
          <a:p>
            <a:r>
              <a:rPr lang="zh-TW" altLang="en-US" dirty="0"/>
              <a:t>一樣也不一樣</a:t>
            </a:r>
          </a:p>
        </p:txBody>
      </p:sp>
      <p:sp>
        <p:nvSpPr>
          <p:cNvPr id="3" name="內容版面配置區 2">
            <a:extLst>
              <a:ext uri="{FF2B5EF4-FFF2-40B4-BE49-F238E27FC236}">
                <a16:creationId xmlns:a16="http://schemas.microsoft.com/office/drawing/2014/main" id="{0061CA91-905F-48F7-BABD-28896A8511F0}"/>
              </a:ext>
            </a:extLst>
          </p:cNvPr>
          <p:cNvSpPr>
            <a:spLocks noGrp="1"/>
          </p:cNvSpPr>
          <p:nvPr>
            <p:ph idx="1"/>
          </p:nvPr>
        </p:nvSpPr>
        <p:spPr/>
        <p:txBody>
          <a:bodyPr/>
          <a:lstStyle/>
          <a:p>
            <a:r>
              <a:rPr lang="zh-TW" altLang="en-US" dirty="0"/>
              <a:t>一樣、也不一樣</a:t>
            </a:r>
          </a:p>
        </p:txBody>
      </p:sp>
      <p:sp>
        <p:nvSpPr>
          <p:cNvPr id="4" name="投影片編號版面配置區 3">
            <a:extLst>
              <a:ext uri="{FF2B5EF4-FFF2-40B4-BE49-F238E27FC236}">
                <a16:creationId xmlns:a16="http://schemas.microsoft.com/office/drawing/2014/main" id="{21711B88-F140-467A-B372-A26F50842311}"/>
              </a:ext>
            </a:extLst>
          </p:cNvPr>
          <p:cNvSpPr>
            <a:spLocks noGrp="1"/>
          </p:cNvSpPr>
          <p:nvPr>
            <p:ph type="sldNum" sz="quarter" idx="11"/>
          </p:nvPr>
        </p:nvSpPr>
        <p:spPr/>
        <p:txBody>
          <a:bodyPr/>
          <a:lstStyle/>
          <a:p>
            <a:pPr>
              <a:defRPr/>
            </a:pPr>
            <a:fld id="{AF41B513-81B1-4873-A301-0051AC0783A2}" type="slidenum">
              <a:rPr lang="ko-KR" altLang="en-US" smtClean="0"/>
              <a:pPr>
                <a:defRPr/>
              </a:pPr>
              <a:t>98</a:t>
            </a:fld>
            <a:endParaRPr lang="en-US" altLang="ko-KR"/>
          </a:p>
        </p:txBody>
      </p:sp>
    </p:spTree>
    <p:extLst>
      <p:ext uri="{BB962C8B-B14F-4D97-AF65-F5344CB8AC3E}">
        <p14:creationId xmlns:p14="http://schemas.microsoft.com/office/powerpoint/2010/main" val="3539326846"/>
      </p:ext>
    </p:extLst>
  </p:cSld>
  <p:clrMapOvr>
    <a:masterClrMapping/>
  </p:clrMapOvr>
</p:sld>
</file>

<file path=ppt/theme/theme1.xml><?xml version="1.0" encoding="utf-8"?>
<a:theme xmlns:a="http://schemas.openxmlformats.org/drawingml/2006/main" name="psh8_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sh8_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sh8_Presentation 1">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psh8_Presentation 2">
        <a:dk1>
          <a:srgbClr val="000000"/>
        </a:dk1>
        <a:lt1>
          <a:srgbClr val="FFFFFF"/>
        </a:lt1>
        <a:dk2>
          <a:srgbClr val="9FD589"/>
        </a:dk2>
        <a:lt2>
          <a:srgbClr val="B2B2B2"/>
        </a:lt2>
        <a:accent1>
          <a:srgbClr val="5A9E65"/>
        </a:accent1>
        <a:accent2>
          <a:srgbClr val="CCCC00"/>
        </a:accent2>
        <a:accent3>
          <a:srgbClr val="FFFFFF"/>
        </a:accent3>
        <a:accent4>
          <a:srgbClr val="000000"/>
        </a:accent4>
        <a:accent5>
          <a:srgbClr val="B5CCB8"/>
        </a:accent5>
        <a:accent6>
          <a:srgbClr val="B9B900"/>
        </a:accent6>
        <a:hlink>
          <a:srgbClr val="DB8647"/>
        </a:hlink>
        <a:folHlink>
          <a:srgbClr val="90B7CA"/>
        </a:folHlink>
      </a:clrScheme>
      <a:clrMap bg1="lt1" tx1="dk1" bg2="lt2" tx2="dk2" accent1="accent1" accent2="accent2" accent3="accent3" accent4="accent4" accent5="accent5" accent6="accent6" hlink="hlink" folHlink="folHlink"/>
    </a:extraClrScheme>
    <a:extraClrScheme>
      <a:clrScheme name="psh8_Presentation 3">
        <a:dk1>
          <a:srgbClr val="000000"/>
        </a:dk1>
        <a:lt1>
          <a:srgbClr val="FFFFFF"/>
        </a:lt1>
        <a:dk2>
          <a:srgbClr val="B7D5E5"/>
        </a:dk2>
        <a:lt2>
          <a:srgbClr val="B2B2B2"/>
        </a:lt2>
        <a:accent1>
          <a:srgbClr val="47B5CF"/>
        </a:accent1>
        <a:accent2>
          <a:srgbClr val="99CCFF"/>
        </a:accent2>
        <a:accent3>
          <a:srgbClr val="FFFFFF"/>
        </a:accent3>
        <a:accent4>
          <a:srgbClr val="000000"/>
        </a:accent4>
        <a:accent5>
          <a:srgbClr val="B1D7E4"/>
        </a:accent5>
        <a:accent6>
          <a:srgbClr val="8AB9E7"/>
        </a:accent6>
        <a:hlink>
          <a:srgbClr val="CCCCFF"/>
        </a:hlink>
        <a:folHlink>
          <a:srgbClr val="C68DFF"/>
        </a:folHlink>
      </a:clrScheme>
      <a:clrMap bg1="lt1" tx1="dk1" bg2="lt2" tx2="dk2" accent1="accent1" accent2="accent2" accent3="accent3" accent4="accent4" accent5="accent5" accent6="accent6" hlink="hlink" folHlink="folHlink"/>
    </a:extraClrScheme>
    <a:extraClrScheme>
      <a:clrScheme name="psh8_Presentation 4">
        <a:dk1>
          <a:srgbClr val="000000"/>
        </a:dk1>
        <a:lt1>
          <a:srgbClr val="FFFFFF"/>
        </a:lt1>
        <a:dk2>
          <a:srgbClr val="9CC5DC"/>
        </a:dk2>
        <a:lt2>
          <a:srgbClr val="4D4D4D"/>
        </a:lt2>
        <a:accent1>
          <a:srgbClr val="7B93DF"/>
        </a:accent1>
        <a:accent2>
          <a:srgbClr val="99CCFF"/>
        </a:accent2>
        <a:accent3>
          <a:srgbClr val="FFFFFF"/>
        </a:accent3>
        <a:accent4>
          <a:srgbClr val="000000"/>
        </a:accent4>
        <a:accent5>
          <a:srgbClr val="BFC8EC"/>
        </a:accent5>
        <a:accent6>
          <a:srgbClr val="8AB9E7"/>
        </a:accent6>
        <a:hlink>
          <a:srgbClr val="51DFCB"/>
        </a:hlink>
        <a:folHlink>
          <a:srgbClr val="ECAF9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psh8_Presentation</Template>
  <TotalTime>750</TotalTime>
  <Words>8533</Words>
  <Application>Microsoft Office PowerPoint</Application>
  <PresentationFormat>如螢幕大小 (4:3)</PresentationFormat>
  <Paragraphs>1002</Paragraphs>
  <Slides>98</Slides>
  <Notes>41</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98</vt:i4>
      </vt:variant>
    </vt:vector>
  </HeadingPairs>
  <TitlesOfParts>
    <vt:vector size="111" baseType="lpstr">
      <vt:lpstr>CircleFont</vt:lpstr>
      <vt:lpstr>roboto regular</vt:lpstr>
      <vt:lpstr>微軟正黑體</vt:lpstr>
      <vt:lpstr>標楷體</vt:lpstr>
      <vt:lpstr>arial</vt:lpstr>
      <vt:lpstr>arial</vt:lpstr>
      <vt:lpstr>Calibri</vt:lpstr>
      <vt:lpstr>Constantia</vt:lpstr>
      <vt:lpstr>Times New Roman</vt:lpstr>
      <vt:lpstr>Verdana</vt:lpstr>
      <vt:lpstr>Wingdings</vt:lpstr>
      <vt:lpstr>psh8_Presentation</vt:lpstr>
      <vt:lpstr>圖表</vt:lpstr>
      <vt:lpstr>國立臺北科技大學 電資學院 電資學士班</vt:lpstr>
      <vt:lpstr>PowerPoint 簡報</vt:lpstr>
      <vt:lpstr>Circle Font</vt:lpstr>
      <vt:lpstr>長恨歌      琵琶行</vt:lpstr>
      <vt:lpstr>洛神賦</vt:lpstr>
      <vt:lpstr>PowerPoint 簡報</vt:lpstr>
      <vt:lpstr>History</vt:lpstr>
      <vt:lpstr>PowerPoint 簡報</vt:lpstr>
      <vt:lpstr>故事</vt:lpstr>
      <vt:lpstr>「頭腦和雙手」   「心與手」</vt:lpstr>
      <vt:lpstr>「頭腦和雙手」   「心與手」</vt:lpstr>
      <vt:lpstr>「頭腦和雙手」   「心與手」</vt:lpstr>
      <vt:lpstr>MIT Seal</vt:lpstr>
      <vt:lpstr>大學格言     校訓</vt:lpstr>
      <vt:lpstr>麻省理工學院 臺北科技大學</vt:lpstr>
      <vt:lpstr>本校特色</vt:lpstr>
      <vt:lpstr>本校特色</vt:lpstr>
      <vt:lpstr>PowerPoint 簡報</vt:lpstr>
      <vt:lpstr>Logo</vt:lpstr>
      <vt:lpstr>PowerPoint 簡報</vt:lpstr>
      <vt:lpstr>Mascot 吉祥物</vt:lpstr>
      <vt:lpstr>PowerPoint 簡報</vt:lpstr>
      <vt:lpstr>111年複試 202 人 = 46 正取 + 156 備取</vt:lpstr>
      <vt:lpstr>PowerPoint 簡報</vt:lpstr>
      <vt:lpstr>PowerPoint 簡報</vt:lpstr>
      <vt:lpstr>電資學院</vt:lpstr>
      <vt:lpstr>電資學院</vt:lpstr>
      <vt:lpstr>電資學院 師資學歷</vt:lpstr>
      <vt:lpstr>PowerPoint 簡報</vt:lpstr>
      <vt:lpstr>電資學士班特色</vt:lpstr>
      <vt:lpstr>電資學士班特色</vt:lpstr>
      <vt:lpstr>PowerPoint 簡報</vt:lpstr>
      <vt:lpstr>電資學士班特色</vt:lpstr>
      <vt:lpstr>電資學士班特色</vt:lpstr>
      <vt:lpstr>各系發展重點</vt:lpstr>
      <vt:lpstr>各系發展重點</vt:lpstr>
      <vt:lpstr>課 程 標 準</vt:lpstr>
      <vt:lpstr>PowerPoint 簡報</vt:lpstr>
      <vt:lpstr>PowerPoint 簡報</vt:lpstr>
      <vt:lpstr>四技申請入學聯合招生簡章分則</vt:lpstr>
      <vt:lpstr>A.  修課紀錄</vt:lpstr>
      <vt:lpstr>B.  課程學習成果</vt:lpstr>
      <vt:lpstr>C. 多元表現</vt:lpstr>
      <vt:lpstr>D-2. 學習歷程自述</vt:lpstr>
      <vt:lpstr>PowerPoint 簡報</vt:lpstr>
      <vt:lpstr>審查重點</vt:lpstr>
      <vt:lpstr>審查重點</vt:lpstr>
      <vt:lpstr>審查重點</vt:lpstr>
      <vt:lpstr>審查重點</vt:lpstr>
      <vt:lpstr>PowerPoint 簡報</vt:lpstr>
      <vt:lpstr>書審資料準備建議</vt:lpstr>
      <vt:lpstr>書審資料準備建議</vt:lpstr>
      <vt:lpstr>書審資料準備建議</vt:lpstr>
      <vt:lpstr>書審資料準備建議</vt:lpstr>
      <vt:lpstr>書審資料準備建議</vt:lpstr>
      <vt:lpstr>最短的小說</vt:lpstr>
      <vt:lpstr>最短的小說</vt:lpstr>
      <vt:lpstr>最短的小說</vt:lpstr>
      <vt:lpstr>最短的小說</vt:lpstr>
      <vt:lpstr>書審資料準備建議</vt:lpstr>
      <vt:lpstr>書審資料準備建議</vt:lpstr>
      <vt:lpstr>書審資料準備建議</vt:lpstr>
      <vt:lpstr>書審資料準備建議</vt:lpstr>
      <vt:lpstr>競賽表現、檢定證照、特殊優良表現證明</vt:lpstr>
      <vt:lpstr>競賽表現、檢定證照、特殊優良表現證明</vt:lpstr>
      <vt:lpstr>書審資料準備建議</vt:lpstr>
      <vt:lpstr>書審資料準備建議</vt:lpstr>
      <vt:lpstr>書審資料準備建議</vt:lpstr>
      <vt:lpstr>PowerPoint 簡報</vt:lpstr>
      <vt:lpstr>電資學士班畢業生升學情形(104年畢業)</vt:lpstr>
      <vt:lpstr>電資學士班(104年畢業)</vt:lpstr>
      <vt:lpstr>電資學士班(104年畢業)</vt:lpstr>
      <vt:lpstr>電資學士班(104年畢業)</vt:lpstr>
      <vt:lpstr>電資學士班(104年畢業)</vt:lpstr>
      <vt:lpstr>國際交換學生(104年畢業)</vt:lpstr>
      <vt:lpstr>PowerPoint 簡報</vt:lpstr>
      <vt:lpstr>五年一貫 (四 + 一)</vt:lpstr>
      <vt:lpstr>五年一貫 (四 + 一)</vt:lpstr>
      <vt:lpstr>PowerPoint 簡報</vt:lpstr>
      <vt:lpstr>PowerPoint 簡報</vt:lpstr>
      <vt:lpstr>PowerPoint 簡報</vt:lpstr>
      <vt:lpstr>PowerPoint 簡報</vt:lpstr>
      <vt:lpstr>早稲田大学 (雙聯學位)</vt:lpstr>
      <vt:lpstr>早稲田大学 (雙聯學位)</vt:lpstr>
      <vt:lpstr>早稲田大学 (雙聯學位)</vt:lpstr>
      <vt:lpstr>早稲田大学 (雙聯學位)</vt:lpstr>
      <vt:lpstr>PowerPoint 簡報</vt:lpstr>
      <vt:lpstr>PowerPoint 簡報</vt:lpstr>
      <vt:lpstr>結語</vt:lpstr>
      <vt:lpstr>頭腦和雙手</vt:lpstr>
      <vt:lpstr>頭腦和雙手</vt:lpstr>
      <vt:lpstr>工業推手一世紀  ·  企業搖籃一百年</vt:lpstr>
      <vt:lpstr>工業推手一世紀  ·  企業搖籃一百年</vt:lpstr>
      <vt:lpstr>結語</vt:lpstr>
      <vt:lpstr>PowerPoint 簡報</vt:lpstr>
      <vt:lpstr>人工智慧相關課程</vt:lpstr>
      <vt:lpstr>PowerPoint 簡報</vt:lpstr>
      <vt:lpstr>一樣也不一樣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leech</dc:creator>
  <cp:lastModifiedBy>cg</cp:lastModifiedBy>
  <cp:revision>547</cp:revision>
  <cp:lastPrinted>2018-03-12T07:24:06Z</cp:lastPrinted>
  <dcterms:created xsi:type="dcterms:W3CDTF">2013-04-18T01:28:43Z</dcterms:created>
  <dcterms:modified xsi:type="dcterms:W3CDTF">2023-04-21T01:44:20Z</dcterms:modified>
</cp:coreProperties>
</file>